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76" r:id="rId3"/>
    <p:sldId id="275" r:id="rId4"/>
    <p:sldId id="290" r:id="rId5"/>
    <p:sldId id="287" r:id="rId6"/>
    <p:sldId id="288" r:id="rId7"/>
    <p:sldId id="291" r:id="rId8"/>
    <p:sldId id="292" r:id="rId9"/>
    <p:sldId id="294" r:id="rId10"/>
    <p:sldId id="277" r:id="rId11"/>
    <p:sldId id="278" r:id="rId12"/>
    <p:sldId id="281" r:id="rId13"/>
    <p:sldId id="279" r:id="rId14"/>
    <p:sldId id="280" r:id="rId15"/>
    <p:sldId id="282" r:id="rId16"/>
    <p:sldId id="285" r:id="rId17"/>
    <p:sldId id="283" r:id="rId18"/>
    <p:sldId id="295" r:id="rId19"/>
    <p:sldId id="296" r:id="rId20"/>
    <p:sldId id="297" r:id="rId21"/>
    <p:sldId id="298" r:id="rId22"/>
    <p:sldId id="299" r:id="rId23"/>
    <p:sldId id="302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8FA6A4-F90C-5CCD-82E3-27C76EF0CC94}" name="Johnny FOWLER" initials="JF" userId="S::Johnny.FOWLER@northpower.com::ea457a43-400c-43ab-96f1-7758cbc05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00B17-2887-4D3B-A210-880A892CDFD1}" v="2" dt="2025-05-02T03:46:43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6" autoAdjust="0"/>
    <p:restoredTop sz="86425" autoAdjust="0"/>
  </p:normalViewPr>
  <p:slideViewPr>
    <p:cSldViewPr snapToGrid="0">
      <p:cViewPr varScale="1">
        <p:scale>
          <a:sx n="54" d="100"/>
          <a:sy n="54" d="100"/>
        </p:scale>
        <p:origin x="4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0BF7-78EB-4210-94E0-FADEF7B686ED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4619-5175-4917-83C8-8B575FB64B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347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753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00282-2DE7-5ADA-EA16-672AE606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38F4E-20C0-705C-F58E-8F998161D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52AFF-8A3B-EAE5-0731-C043DF47C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D6EF0-514F-3813-9A56-CA49AE481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6454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8165-F982-764F-0129-EB433811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29C27-4F98-458A-5199-5FF533A89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8E82D-D43E-E594-4CBB-63A6C71F8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E9793-1F7F-4F61-7BD7-C3C60116D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37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453F7-EDC0-4117-FD90-8BE282AA3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8A240-B149-4F03-372C-A524E88BB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932AE-BB1F-903A-6CDE-05FFC4A14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NZ" sz="8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4045E-8E4E-595D-A9A8-0E7BA4A3E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931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0010-D172-CFB7-B54F-07B487D4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F2806-9240-B66F-9D1F-B0DD7B897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D0B0C-52A6-46CF-5AF0-1609F0D3F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30C09-85BE-775A-7F8B-3836505F5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665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2FD01-1608-6CA3-D8B7-0C33466A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5B28A-299F-C15A-C7AE-A45C4E2A8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20C3FA-F935-B224-F5A2-78325E0E5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10E7D-502C-94E3-ABF5-A407EBCAB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775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BB90-6B01-15C5-4AFC-B2F5FDD4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E9D30-33D1-EE0B-4E42-B6AFEDEB0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B360E-7B7F-B14A-AD50-4EC5050C4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defTabSz="914400" rtl="0" eaLnBrk="1" latinLnBrk="0" hangingPunct="1">
              <a:buFont typeface="Symbol" panose="05050102010706020507" pitchFamily="18" charset="2"/>
              <a:buAutoNum type="arabicPeriod"/>
            </a:pPr>
            <a:endParaRPr lang="en-NZ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0EB6A-BF7B-28B3-DB20-C29E56867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2453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2A878-B629-DC9A-69EA-2515F1FB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E13E1-CDCC-C402-0A72-185627CF3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D1882-6EEB-0420-8F90-A32DAADBA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defTabSz="914400" rtl="0" eaLnBrk="1" latinLnBrk="0" hangingPunct="1">
              <a:buFont typeface="Symbol" panose="05050102010706020507" pitchFamily="18" charset="2"/>
              <a:buAutoNum type="arabicPeriod"/>
            </a:pPr>
            <a:endParaRPr lang="en-NZ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752ED-8840-549A-924A-E07E6F299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0790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0314-14A8-1166-4ADC-0ED161E6F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0975A-1489-A860-17AB-6B7D7D615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BD121-15D4-88EA-F070-37E095D3B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defTabSz="914400" rtl="0" eaLnBrk="1" latinLnBrk="0" hangingPunct="1">
              <a:buFont typeface="Symbol" panose="05050102010706020507" pitchFamily="18" charset="2"/>
              <a:buAutoNum type="arabicPeriod"/>
            </a:pPr>
            <a:endParaRPr lang="en-NZ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C870-7610-585E-AF7C-EEBC3E659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121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D09F-7D5A-75E5-514A-EEB8E1F2D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6CA18-AC56-DAB4-12F7-A1ABB0D4C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0505A-13F0-FDB4-EA61-5BC284A55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C0D68-D373-A2A2-FA14-FCF7A4BEB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32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06C9-BFD4-C518-CB00-1528A51C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519060-1C67-B8C3-F14A-4F914B6DA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ABADF-509C-0AD9-EC57-57DD1B894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96452-ECD9-77C8-3047-C307F8521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36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CE0AF-93B4-1607-231A-2685577DE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A69DD-1258-DB79-97F1-6505FDEB5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B9A57-46EB-62E9-E9E9-7823E6034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u="sng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D8A4C-1A91-FFAC-A073-372A32F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774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68D26-DE59-FFCA-6B9B-2A6A7EB1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DA177-B44F-9B1D-46C4-629D23233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361A9-6EB5-1BEE-AA44-3D0AE511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B9BED-E175-3418-60EF-C468069C0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38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00C05-9580-35DF-306D-0195FC6F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F4520-6AD3-8613-3700-43A40EC4B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6C63A-F4CB-8C68-A1BE-7C9063768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CA981-1DED-E42A-4819-4ACE77CC4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3515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B265D-CEE4-6B43-373E-53AB74A5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99CDB-376C-3BE7-1C42-8B35F46C3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980CD-194E-F1C9-71FB-9B6F1E417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FC4B7-632F-D248-B9D4-BF432CC0D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1947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15C1-687F-1EE0-7EB4-2E29C51F4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71655-BEFC-DAFD-C853-054EB221D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BE22E-516B-9041-DB62-5D5DBB860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3FD00-9584-36A4-73A8-0D2788CBD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9691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D1018-1FD9-9399-2C80-C6D0EAF6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731AC-FFEB-BDB0-8411-B8F9959F9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8BBE4-802A-2C00-B879-26AEB109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F9FF1-DA49-D53E-EA1B-BBA549BC1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856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60EC-641F-050C-8F26-F94854BC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BD209-D26D-4E2B-4206-3908A7A70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AB6D9-B461-B864-D5DA-6DE8E7194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CEB65-2A29-D77D-997B-3DB5D76DF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05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D7215-BB4E-4528-6AE4-A1A410CE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C622-19C5-3E6C-FC7A-6F6A6C800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174DE-5165-EFBA-EDAD-B87051FE0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0460-061A-C67D-F157-22284D33B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18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1F21F-2850-21E8-0431-C9D121A22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3E0F-F5F7-6D68-296B-D32588FD0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D26E7-9CD6-4D1F-4BE2-B5EE24A22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4F4FE-7BC0-61EA-14E0-864B795AD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751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E1F27-19EE-8447-337F-9662E619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298E5-DA14-E224-30D6-0602B47BF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0F19C-7DA9-DCC2-40B7-D0263F255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C955A-1B77-E1E8-DF13-18B069D21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118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FF2A5-A123-ADFD-B19C-E0804657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DF428-31F3-573F-5C02-AF3BBDBB2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CCA41-E952-6536-7338-00F334AB3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FD8A1-6C1F-E9DB-8F30-0363D4A98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446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80BB6-A78D-589F-BFE8-C123C7669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09FFAA-F50A-BFF9-154F-BB044DB95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844A5-84F8-9257-010B-FA5537150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847E-F008-2B62-4D69-9EE41B38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942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B7765-7854-3990-AF6B-B0A2391A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4B3EF-A66F-A4F2-F676-2C5D2996E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E0D5E-91BD-CB86-10A6-976F0E3EB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73840-8B9F-2761-5AAE-0E293E526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14619-5175-4917-83C8-8B575FB64B3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366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EF05-07FA-582B-3EC4-004466A5E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9DEBB-37E8-3919-1581-582EDC58D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6B0E-028E-4894-F30E-FD4AEED6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5B70-BF46-505A-5DAD-C397BDFB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83DB6-5AFA-6337-8D7D-C3CC3E1C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170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68E8-B67C-D10B-374F-DD37B781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C931E-EF09-46CD-62BD-09549B774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DDDF-2FD5-E0D6-FDD0-E0B6F20A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31A6-7CB7-9477-000D-63FFF57E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2EBA2-E2B5-0C21-FCCB-E8EA7B9D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68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A142A-7ECA-DA0A-A3B5-43BE84ACA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0064D-22C9-03E5-CD38-BE43C0F63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837EC-5FE1-375F-9F6F-46833F99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B52F7-00FB-4E04-03E5-B04FEDBB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F61C2-587C-5534-D336-37B7E597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75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2F7D-1CC5-FF8A-434C-2E9144F4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660E-EFE5-5AF2-073F-1394A501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0D06A-64A9-5E84-C5C9-3F4F7F44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B8E2-FB93-96F6-691E-F86D96AB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6405-794A-1096-ACF8-807E1E7D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99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749E-B402-E826-F50D-736B475C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FD94B-60D2-AD86-80C0-BD91CBB2B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BECD1-314D-527D-86DF-3D33174E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5800F-52A5-6F21-016C-A7F49DA7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EA3A-9086-54A6-1208-2AE2E10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649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C7B-F648-9072-2CDD-6299772A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EA19F-31D6-A888-5245-261B9337D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7A16-2576-E504-A995-FB27AE461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38E47-8F2E-57DA-7D54-852FC744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89FB5-88FE-1A84-B0FC-D4DAF28A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4DA8-A64F-B3C3-BF00-A9FE8EF7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498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684C-F7A9-CE2D-4CCB-5376696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EED8-440D-0993-8842-448CF19B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84414-B0AB-C75E-5E87-8D4E62AD2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BEDEC-8E17-96C4-BB9D-5FD2E5E3B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DD37C-C92F-5AB9-A296-3CE4A1294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5BEE3-69C1-736E-0AED-8B010EB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37F5B-6FD8-5304-331C-7C5C911A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2C29C-7B38-1B9C-B81C-1F6D1901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182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340F-1FE6-CD54-8BCB-8AC9CA5D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8E2C8-14DD-E3BF-B90B-A715A4F4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11CAE-E2E7-15EC-B17D-3AADD332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62F02-8943-003F-9811-9EA2AA95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49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3BB30-2E79-DC4A-0724-85894E71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6D26C-C4A2-C16E-933B-E2531DED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A5A91-16EF-EA58-4567-6FF9E992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444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1F89-F5E7-5FA1-7A20-DD8303CA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2C66-D221-7818-B2C5-8841625C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FF6E-4DAE-209D-D5D0-5CC892EA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F3482-69E5-7153-34E0-CE65E5FF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A4BF3-9080-5B47-5BD9-C6B9EF8C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29C7-2B05-07C0-31DC-7FE44EE2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291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1344-FE4D-0EF2-BEF6-366E78B0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C4495-1069-9B93-CED8-50351F59D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FFA76-3A98-1168-B874-C19FE01CB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A721E-D419-8ADB-142C-243592C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4051C-24F5-D64E-26AC-C1109D68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AA7C6-2463-55E7-1A36-18F28F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28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2F774-F9C0-AF22-1C09-8EEF4B8F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21D88-A430-22B9-52AB-F16B7318D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DA4BE-7457-BFB3-5133-983F7EC97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0C8EC-982A-435A-920B-5C963D1A6006}" type="datetimeFigureOut">
              <a:rPr lang="en-NZ" smtClean="0"/>
              <a:t>3/05/2025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CD32-1260-289C-6E6F-E2F42613C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205E-6CF5-AFBF-4E0F-4A6DE5893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31D0B-4AF0-47C2-ACC7-423F903900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11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9B5C-09CA-729B-CD2B-48B70A06F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F059-92F4-DB74-94EF-CC336586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48" y="2091252"/>
            <a:ext cx="4742150" cy="2037443"/>
          </a:xfrm>
        </p:spPr>
        <p:txBody>
          <a:bodyPr anchor="ctr">
            <a:normAutofit/>
          </a:bodyPr>
          <a:lstStyle/>
          <a:p>
            <a:r>
              <a:rPr lang="en-NZ" sz="4800" dirty="0"/>
              <a:t>Privileged and Confidential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2829-8663-9412-ED57-FADF9F08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302" y="647700"/>
            <a:ext cx="3618162" cy="55578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endParaRPr lang="en-NZ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97BE00-311E-0981-9D87-9D1BF9B747E3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9B852-3B98-2D36-49F5-44B77FBEB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A1052-16C9-C3D6-543C-AC461755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0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D88C4-9574-8D69-624B-8D5AC27A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C64B-BC0E-D4ED-EEDC-7B9EEA9A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96018" cy="2037443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Three Main Flavours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2DC4-9D93-ED69-417E-93310547A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302" y="647700"/>
            <a:ext cx="3618162" cy="55578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endParaRPr lang="en-NZ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611A95-7B25-3AE4-001B-5CC197ED37FA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BB40B-61EB-A535-7208-8C3569FB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"/>
            <a:ext cx="6858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B415C-8FDD-E3FB-169B-85CC1217332F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CF92-CD1C-8C32-A1AA-AA2B139BE043}"/>
              </a:ext>
            </a:extLst>
          </p:cNvPr>
          <p:cNvSpPr txBox="1"/>
          <p:nvPr/>
        </p:nvSpPr>
        <p:spPr>
          <a:xfrm>
            <a:off x="481013" y="2595622"/>
            <a:ext cx="4314207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Legal Advice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Litigation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Settlement discussions</a:t>
            </a:r>
          </a:p>
        </p:txBody>
      </p:sp>
    </p:spTree>
    <p:extLst>
      <p:ext uri="{BB962C8B-B14F-4D97-AF65-F5344CB8AC3E}">
        <p14:creationId xmlns:p14="http://schemas.microsoft.com/office/powerpoint/2010/main" val="19318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55ED0-959D-D3DE-DBB7-3C22849C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BB6C-5F8D-F684-D79D-7C16B4C6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567018"/>
            <a:ext cx="4742150" cy="1103650"/>
          </a:xfrm>
        </p:spPr>
        <p:txBody>
          <a:bodyPr anchor="ctr">
            <a:noAutofit/>
          </a:bodyPr>
          <a:lstStyle/>
          <a:p>
            <a:r>
              <a:rPr lang="en-NZ" sz="4800" dirty="0"/>
              <a:t>In-house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1C289A-948D-804A-EEDE-F0232B1EFB34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7AA1B7-4899-FDDF-BF2A-6D501F224F52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51C3C-C5BE-6FDC-1905-03294AE5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83" y="-2381"/>
            <a:ext cx="6858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32FD29-9C6F-01C3-5C1D-D6B7F01091E7}"/>
              </a:ext>
            </a:extLst>
          </p:cNvPr>
          <p:cNvSpPr txBox="1">
            <a:spLocks/>
          </p:cNvSpPr>
          <p:nvPr/>
        </p:nvSpPr>
        <p:spPr>
          <a:xfrm>
            <a:off x="481012" y="2194102"/>
            <a:ext cx="46378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dirty="0"/>
              <a:t>Full and frank discussion.</a:t>
            </a:r>
          </a:p>
          <a:p>
            <a:pPr>
              <a:spcAft>
                <a:spcPts val="600"/>
              </a:spcAft>
            </a:pPr>
            <a:r>
              <a:rPr lang="en-NZ" dirty="0"/>
              <a:t>Incidents, advice, disputes.</a:t>
            </a:r>
          </a:p>
          <a:p>
            <a:pPr>
              <a:spcAft>
                <a:spcPts val="600"/>
              </a:spcAft>
            </a:pPr>
            <a:r>
              <a:rPr lang="en-NZ" dirty="0"/>
              <a:t>Doesn’t cover </a:t>
            </a:r>
            <a:r>
              <a:rPr lang="en-NZ" i="1" dirty="0"/>
              <a:t>other</a:t>
            </a:r>
            <a:r>
              <a:rPr lang="en-NZ" dirty="0"/>
              <a:t> advice.</a:t>
            </a:r>
          </a:p>
          <a:p>
            <a:pPr>
              <a:spcAft>
                <a:spcPts val="600"/>
              </a:spcAft>
            </a:pPr>
            <a:r>
              <a:rPr lang="en-NZ" dirty="0"/>
              <a:t>Overseas lawyers.</a:t>
            </a:r>
          </a:p>
          <a:p>
            <a:pPr>
              <a:spcAft>
                <a:spcPts val="600"/>
              </a:spcAft>
            </a:pPr>
            <a:r>
              <a:rPr lang="en-NZ" dirty="0"/>
              <a:t>AI.</a:t>
            </a:r>
          </a:p>
        </p:txBody>
      </p:sp>
    </p:spTree>
    <p:extLst>
      <p:ext uri="{BB962C8B-B14F-4D97-AF65-F5344CB8AC3E}">
        <p14:creationId xmlns:p14="http://schemas.microsoft.com/office/powerpoint/2010/main" val="275315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6EE25-4989-ED5D-F74E-FA2E86B01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56D5-CE67-B91B-1757-EFA6EEFB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69431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How to lose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E8C935-96B6-B70B-9911-7A630E480CBF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5175F7-8B83-BFBA-CDFA-88CD687FD8A3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B061E8-9ED8-AC0B-E5B0-B9524D9A1B75}"/>
              </a:ext>
            </a:extLst>
          </p:cNvPr>
          <p:cNvSpPr txBox="1">
            <a:spLocks/>
          </p:cNvSpPr>
          <p:nvPr/>
        </p:nvSpPr>
        <p:spPr>
          <a:xfrm>
            <a:off x="481013" y="1854200"/>
            <a:ext cx="457261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Waiver (express and implied).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Joint privilege.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Power to allow use of </a:t>
            </a:r>
            <a:r>
              <a:rPr lang="en-NZ" i="1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without prejudice </a:t>
            </a:r>
            <a:r>
              <a:rPr lang="en-NZ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documents.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dirty="0">
                <a:latin typeface="Aptos Display" panose="020B0004020202020204" pitchFamily="34" charset="0"/>
              </a:rPr>
              <a:t>Power to disallow.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9403C5-0902-7B16-6ED5-449C3835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28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C4CC8-809F-B5F4-4CF2-EED5C1C9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C39D-1082-C34D-882B-41EDFB95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553810"/>
            <a:ext cx="4742150" cy="1103650"/>
          </a:xfrm>
        </p:spPr>
        <p:txBody>
          <a:bodyPr anchor="ctr">
            <a:noAutofit/>
          </a:bodyPr>
          <a:lstStyle/>
          <a:p>
            <a:r>
              <a:rPr lang="en-US" sz="4800" dirty="0"/>
              <a:t>I</a:t>
            </a:r>
            <a:r>
              <a:rPr lang="en-NZ" sz="4800" dirty="0" err="1"/>
              <a:t>nteresting</a:t>
            </a:r>
            <a:r>
              <a:rPr lang="en-NZ" sz="4800" dirty="0"/>
              <a:t>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72BFD4-0C28-8C8C-D0E5-6470C886D358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F25D47-1527-7637-7BC8-675319E142C1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09F87A-7860-4C3B-C77F-EBD3A7D17EDD}"/>
              </a:ext>
            </a:extLst>
          </p:cNvPr>
          <p:cNvSpPr txBox="1">
            <a:spLocks/>
          </p:cNvSpPr>
          <p:nvPr/>
        </p:nvSpPr>
        <p:spPr>
          <a:xfrm>
            <a:off x="481013" y="2194102"/>
            <a:ext cx="4384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Successive drafts of documents.</a:t>
            </a:r>
            <a:endParaRPr lang="en-NZ" dirty="0"/>
          </a:p>
          <a:p>
            <a:pPr>
              <a:spcAft>
                <a:spcPts val="600"/>
              </a:spcAft>
            </a:pPr>
            <a:r>
              <a:rPr lang="en-US" dirty="0"/>
              <a:t>Summaries of legal advice by non-lawyers.</a:t>
            </a:r>
          </a:p>
          <a:p>
            <a:pPr>
              <a:spcAft>
                <a:spcPts val="600"/>
              </a:spcAft>
            </a:pPr>
            <a:r>
              <a:rPr lang="en-NZ" dirty="0"/>
              <a:t>Fee notes.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4A6B3-2D0B-F508-90F5-68D499BA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C1AFD-3960-9662-CD2E-83DDA1E8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CD5C-F258-147C-19E4-59E9021A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68676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Tips</a:t>
            </a:r>
            <a:endParaRPr lang="en-N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C4C5E-5C86-B864-D405-554AAEAD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302" y="647700"/>
            <a:ext cx="3618162" cy="55578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endParaRPr lang="en-NZ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7E103-4092-96AA-FDA2-042AF3742064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ADE838-2A0E-5DD7-7A99-8FF0842FE289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24FE93-B2A0-2D3E-4477-C760B51C020D}"/>
              </a:ext>
            </a:extLst>
          </p:cNvPr>
          <p:cNvSpPr txBox="1">
            <a:spLocks/>
          </p:cNvSpPr>
          <p:nvPr/>
        </p:nvSpPr>
        <p:spPr>
          <a:xfrm>
            <a:off x="481013" y="1854200"/>
            <a:ext cx="45571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NZ" sz="2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Maree Kondo your privilege.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NZ" sz="2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Identify your hat.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NZ" sz="2800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Use your words.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tabLst>
                <a:tab pos="6548438" algn="l"/>
              </a:tabLst>
            </a:pPr>
            <a:r>
              <a:rPr lang="en-NZ" sz="2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Plan ahead.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tabLst>
                <a:tab pos="6548438" algn="l"/>
              </a:tabLst>
            </a:pPr>
            <a:r>
              <a:rPr lang="en-NZ" sz="2800" dirty="0"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Train stakeholders.</a:t>
            </a:r>
            <a:endParaRPr lang="en-NZ" sz="2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F0F66-DC72-E172-B288-62AE291E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8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1EBC8-7BB6-46D6-2FD4-B61F02344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CB52-3E2F-526A-12DE-B305E014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1103650"/>
          </a:xfrm>
        </p:spPr>
        <p:txBody>
          <a:bodyPr anchor="ctr">
            <a:noAutofit/>
          </a:bodyPr>
          <a:lstStyle/>
          <a:p>
            <a:r>
              <a:rPr lang="en-NZ" sz="4800" dirty="0"/>
              <a:t>What to do in a disaster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DD9842-009B-C717-5F49-D57E59FA0CB1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4BB413-6A6D-2D74-CB31-D2117A2BC097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9F8F59-FA3B-CDE7-6683-2F02D166F984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We’ve all had those moments.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800" dirty="0"/>
              <a:t>Panic slowly, act quickly.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800" dirty="0"/>
              <a:t>Be clear on what you want the recipient to do.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F9E86-EF21-F4F8-6185-5D7E946E8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4F9DD-C985-0824-A727-BD6DBF9D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F2EB-75A1-CFE5-BDC6-AC08B69B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Reform?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E44084-3624-D581-C67B-B7BEB9A9826D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396919-C423-DE1E-7897-F58CF71F564F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F694E4-F58D-E061-F450-51B2EC56A48E}"/>
              </a:ext>
            </a:extLst>
          </p:cNvPr>
          <p:cNvSpPr txBox="1">
            <a:spLocks/>
          </p:cNvSpPr>
          <p:nvPr/>
        </p:nvSpPr>
        <p:spPr>
          <a:xfrm>
            <a:off x="467402" y="1567813"/>
            <a:ext cx="4742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Law Commission Paper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Documents not communicated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Third parties.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8616F-D280-0153-8CFD-226350CF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0345F-D3CA-4B1E-2E8E-E801A6681F53}"/>
              </a:ext>
            </a:extLst>
          </p:cNvPr>
          <p:cNvGrpSpPr/>
          <p:nvPr/>
        </p:nvGrpSpPr>
        <p:grpSpPr>
          <a:xfrm>
            <a:off x="1263148" y="3491518"/>
            <a:ext cx="3397052" cy="2911746"/>
            <a:chOff x="1091282" y="3384639"/>
            <a:chExt cx="3397052" cy="2911746"/>
          </a:xfrm>
        </p:grpSpPr>
        <p:sp>
          <p:nvSpPr>
            <p:cNvPr id="3" name="Flowchart: Process 2">
              <a:extLst>
                <a:ext uri="{FF2B5EF4-FFF2-40B4-BE49-F238E27FC236}">
                  <a16:creationId xmlns:a16="http://schemas.microsoft.com/office/drawing/2014/main" id="{522A36BD-0C08-DE30-D05B-938CF33A47B0}"/>
                </a:ext>
              </a:extLst>
            </p:cNvPr>
            <p:cNvSpPr/>
            <p:nvPr/>
          </p:nvSpPr>
          <p:spPr>
            <a:xfrm>
              <a:off x="1091282" y="5541916"/>
              <a:ext cx="1387317" cy="754469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dirty="0">
                  <a:solidFill>
                    <a:schemeClr val="tx1"/>
                  </a:solidFill>
                  <a:ea typeface="Times New Roman" panose="02020603050405020304" pitchFamily="18" charset="0"/>
                  <a:cs typeface="Angsana New" panose="02020603050405020304" pitchFamily="18" charset="-34"/>
                </a:rPr>
                <a:t>Client</a:t>
              </a: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E8F0D92B-43B1-0D78-8FF8-E0671AB63D22}"/>
                </a:ext>
              </a:extLst>
            </p:cNvPr>
            <p:cNvSpPr/>
            <p:nvPr/>
          </p:nvSpPr>
          <p:spPr>
            <a:xfrm>
              <a:off x="2752288" y="4421756"/>
              <a:ext cx="1387317" cy="754469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dirty="0">
                  <a:solidFill>
                    <a:schemeClr val="tx1"/>
                  </a:solidFill>
                  <a:ea typeface="Times New Roman" panose="02020603050405020304" pitchFamily="18" charset="0"/>
                  <a:cs typeface="Angsana New" panose="02020603050405020304" pitchFamily="18" charset="-34"/>
                </a:rPr>
                <a:t>Lawyer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BE4202C-7346-5190-A5A8-64D74A9258BE}"/>
                </a:ext>
              </a:extLst>
            </p:cNvPr>
            <p:cNvSpPr/>
            <p:nvPr/>
          </p:nvSpPr>
          <p:spPr>
            <a:xfrm>
              <a:off x="1091282" y="3384639"/>
              <a:ext cx="1387317" cy="754469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dirty="0">
                  <a:solidFill>
                    <a:schemeClr val="tx1"/>
                  </a:solidFill>
                  <a:ea typeface="Times New Roman" panose="02020603050405020304" pitchFamily="18" charset="0"/>
                  <a:cs typeface="Angsana New" panose="02020603050405020304" pitchFamily="18" charset="-34"/>
                </a:rPr>
                <a:t>Third Party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38E6B-480B-B5EB-6646-C6D4C931A4BA}"/>
                </a:ext>
              </a:extLst>
            </p:cNvPr>
            <p:cNvSpPr txBox="1"/>
            <p:nvPr/>
          </p:nvSpPr>
          <p:spPr>
            <a:xfrm>
              <a:off x="3199817" y="3642297"/>
              <a:ext cx="1288517" cy="3007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dirty="0"/>
                <a:t>Document</a:t>
              </a:r>
              <a:endParaRPr lang="en-NZ" dirty="0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B155EC-5CF9-0B2A-DCF9-CDA53E9E5869}"/>
                </a:ext>
              </a:extLst>
            </p:cNvPr>
            <p:cNvSpPr txBox="1"/>
            <p:nvPr/>
          </p:nvSpPr>
          <p:spPr>
            <a:xfrm>
              <a:off x="3240353" y="5684072"/>
              <a:ext cx="782716" cy="3007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dirty="0"/>
                <a:t>Advice</a:t>
              </a:r>
              <a:endParaRPr lang="en-NZ" dirty="0" err="1"/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51B59A06-0038-CF3F-FB8F-2ECD497D9076}"/>
                </a:ext>
              </a:extLst>
            </p:cNvPr>
            <p:cNvSpPr/>
            <p:nvPr/>
          </p:nvSpPr>
          <p:spPr>
            <a:xfrm rot="2151161">
              <a:off x="2404893" y="3811392"/>
              <a:ext cx="1080000" cy="432000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2BF63B90-3FBE-8DE7-A369-A1383C95BD26}"/>
                </a:ext>
              </a:extLst>
            </p:cNvPr>
            <p:cNvSpPr/>
            <p:nvPr/>
          </p:nvSpPr>
          <p:spPr>
            <a:xfrm rot="19103883">
              <a:off x="2411123" y="5394974"/>
              <a:ext cx="1105796" cy="432000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62708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542CB-69EB-B1F3-B293-6CE55297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5027-676F-52DC-CDDC-5CA8D7B9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Test answers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DC8254-BB7D-3133-DAB0-5503FBC72BEC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61CD65-1C3D-22A4-6F49-E819555B3692}"/>
              </a:ext>
            </a:extLst>
          </p:cNvPr>
          <p:cNvSpPr txBox="1">
            <a:spLocks/>
          </p:cNvSpPr>
          <p:nvPr/>
        </p:nvSpPr>
        <p:spPr>
          <a:xfrm>
            <a:off x="481014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676B0C-D9BB-2623-39E3-028D551C99BF}"/>
              </a:ext>
            </a:extLst>
          </p:cNvPr>
          <p:cNvSpPr txBox="1">
            <a:spLocks/>
          </p:cNvSpPr>
          <p:nvPr/>
        </p:nvSpPr>
        <p:spPr>
          <a:xfrm>
            <a:off x="481013" y="1854200"/>
            <a:ext cx="4742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2800" dirty="0"/>
              <a:t>Disbarred!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CC5F7-0BAA-7F54-B6C6-5EE929F5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CEEB6-0B9D-BCE5-1502-108DD8E0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632650-C956-9872-A54D-9BEF9D972163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3D3CF8-6817-A38F-2033-E36B196A17ED}"/>
              </a:ext>
            </a:extLst>
          </p:cNvPr>
          <p:cNvSpPr txBox="1">
            <a:spLocks/>
          </p:cNvSpPr>
          <p:nvPr/>
        </p:nvSpPr>
        <p:spPr>
          <a:xfrm>
            <a:off x="481014" y="16716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457200" algn="l"/>
              </a:tabLst>
            </a:pPr>
            <a:r>
              <a:rPr lang="en-NZ" sz="2200" dirty="0"/>
              <a:t>Question 1: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NZ" sz="2200" dirty="0"/>
              <a:t>A project administrator sends parts of your emailed legal advice on to a counterparty, seeking to convince the counterparty that their position is wrong.  </a:t>
            </a:r>
            <a:br>
              <a:rPr lang="en-NZ" sz="2200" dirty="0"/>
            </a:br>
            <a:br>
              <a:rPr lang="en-NZ" sz="2200" dirty="0"/>
            </a:br>
            <a:r>
              <a:rPr lang="en-NZ" sz="2200" dirty="0"/>
              <a:t>Has privilege in your advice been waived?</a:t>
            </a:r>
            <a:br>
              <a:rPr lang="en-NZ" sz="2200" dirty="0"/>
            </a:br>
            <a:endParaRPr lang="en-NZ" sz="2200" dirty="0"/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200" dirty="0"/>
              <a:t>No way.</a:t>
            </a:r>
          </a:p>
          <a:p>
            <a:pPr marL="342900" indent="-342900">
              <a:buFont typeface="Arial" panose="020B0604020202020204" pitchFamily="34" charset="0"/>
              <a:buAutoNum type="alphaUcPeriod"/>
              <a:tabLst>
                <a:tab pos="457200" algn="l"/>
              </a:tabLst>
            </a:pPr>
            <a:r>
              <a:rPr lang="en-NZ" sz="2200" dirty="0"/>
              <a:t>Yes, waive goodbye to it now.</a:t>
            </a:r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200" b="1" dirty="0"/>
              <a:t>It depends (waived and confused).</a:t>
            </a:r>
            <a:endParaRPr lang="en-NZ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58A11-DE25-13DC-E178-93B6814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0B0E8C-6999-E678-959E-F73251D4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Test answers</a:t>
            </a:r>
          </a:p>
        </p:txBody>
      </p:sp>
    </p:spTree>
    <p:extLst>
      <p:ext uri="{BB962C8B-B14F-4D97-AF65-F5344CB8AC3E}">
        <p14:creationId xmlns:p14="http://schemas.microsoft.com/office/powerpoint/2010/main" val="1817923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437C9-7BE3-9081-AB70-8DF8B330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9F3622-B4CC-71BF-91D9-B3FE748A8271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C4E983-DB3B-3B60-4790-ADB672E85973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57508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Question 2: 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Would the answer change if it was the whole advice and sent by the CEO?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b="1" dirty="0"/>
              <a:t>Waived.</a:t>
            </a:r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Not waived.</a:t>
            </a:r>
          </a:p>
          <a:p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B6DC1-CCC7-2C0D-06AF-44EE1E873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F4F3DF-EF32-C2CD-B15D-59871EB1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Test answers</a:t>
            </a:r>
          </a:p>
        </p:txBody>
      </p:sp>
    </p:spTree>
    <p:extLst>
      <p:ext uri="{BB962C8B-B14F-4D97-AF65-F5344CB8AC3E}">
        <p14:creationId xmlns:p14="http://schemas.microsoft.com/office/powerpoint/2010/main" val="72266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85634-304F-F4C3-FB0B-B7C8A8A2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4F3D-A68F-30E9-0ABC-F5FCD411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29" y="634392"/>
            <a:ext cx="5033290" cy="1443552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How many of these sound familiar?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222D1D-63E7-C921-0B70-614D94C2300B}"/>
              </a:ext>
            </a:extLst>
          </p:cNvPr>
          <p:cNvSpPr txBox="1">
            <a:spLocks/>
          </p:cNvSpPr>
          <p:nvPr/>
        </p:nvSpPr>
        <p:spPr>
          <a:xfrm>
            <a:off x="300710" y="21602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sz="2200" dirty="0"/>
              <a:t>Privilege is ‘invoked’ like a spell. </a:t>
            </a:r>
          </a:p>
          <a:p>
            <a:pPr>
              <a:spcAft>
                <a:spcPts val="600"/>
              </a:spcAft>
            </a:pPr>
            <a:r>
              <a:rPr lang="en-NZ" sz="2200" dirty="0"/>
              <a:t>The legal team is tacked on to comms.</a:t>
            </a:r>
          </a:p>
          <a:p>
            <a:pPr>
              <a:spcAft>
                <a:spcPts val="600"/>
              </a:spcAft>
            </a:pPr>
            <a:r>
              <a:rPr lang="en-NZ" sz="2200" dirty="0"/>
              <a:t>Privilege is avoid</a:t>
            </a:r>
            <a:r>
              <a:rPr lang="en-NZ" sz="2200" i="1" dirty="0"/>
              <a:t>e</a:t>
            </a:r>
            <a:r>
              <a:rPr lang="en-NZ" sz="2200" dirty="0"/>
              <a:t>d like the plague.</a:t>
            </a:r>
          </a:p>
          <a:p>
            <a:pPr>
              <a:spcAft>
                <a:spcPts val="600"/>
              </a:spcAft>
            </a:pPr>
            <a:r>
              <a:rPr lang="en-NZ" sz="2200" dirty="0"/>
              <a:t>Legal advice is circulated broadly.</a:t>
            </a:r>
          </a:p>
          <a:p>
            <a:pPr>
              <a:spcAft>
                <a:spcPts val="600"/>
              </a:spcAft>
            </a:pPr>
            <a:r>
              <a:rPr lang="en-NZ" sz="2200" dirty="0"/>
              <a:t>Settlement discussions kick off without formality.</a:t>
            </a:r>
          </a:p>
          <a:p>
            <a:pPr>
              <a:spcAft>
                <a:spcPts val="600"/>
              </a:spcAft>
            </a:pPr>
            <a:r>
              <a:rPr lang="en-NZ" sz="2200" dirty="0"/>
              <a:t>Legal advice includes other advice.</a:t>
            </a:r>
          </a:p>
          <a:p>
            <a:pPr>
              <a:spcAft>
                <a:spcPts val="600"/>
              </a:spcAft>
            </a:pPr>
            <a:r>
              <a:rPr lang="en-NZ" sz="2200" dirty="0"/>
              <a:t>AI is used to generate legal advice.</a:t>
            </a:r>
          </a:p>
          <a:p>
            <a:endParaRPr lang="en-NZ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79D2-2046-FF9D-D885-3179A751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30BC-FE61-E79A-C007-6509BBB6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215E9B-AE4F-168F-EEA4-9D72BD7BFAA3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35745E-31DA-148D-EEED-486FFDD0BF26}"/>
              </a:ext>
            </a:extLst>
          </p:cNvPr>
          <p:cNvSpPr txBox="1">
            <a:spLocks/>
          </p:cNvSpPr>
          <p:nvPr/>
        </p:nvSpPr>
        <p:spPr>
          <a:xfrm>
            <a:off x="536432" y="1709309"/>
            <a:ext cx="455552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Question 3: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A document is prepared to enable legal advice to be given.  The document is never sent.  Is the document privileged?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b="1" dirty="0"/>
              <a:t>Probably</a:t>
            </a:r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Probably not</a:t>
            </a:r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AEC35-9610-EFDC-DFAE-B11F32621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80392A-3D36-1C65-D53A-8E3D6280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Test answers</a:t>
            </a:r>
          </a:p>
        </p:txBody>
      </p:sp>
    </p:spTree>
    <p:extLst>
      <p:ext uri="{BB962C8B-B14F-4D97-AF65-F5344CB8AC3E}">
        <p14:creationId xmlns:p14="http://schemas.microsoft.com/office/powerpoint/2010/main" val="3056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194A6-5E4D-7609-8BE6-CF0EA832D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19BFE4-5619-7009-544F-517BE516AD85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49889C-A5D5-A804-FD54-502EC7953E9A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Question 4: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Is there a difference between “without prejudice” and “without prejudice to my position”?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b="1" dirty="0"/>
              <a:t>Yes.</a:t>
            </a:r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dirty="0"/>
              <a:t>No.</a:t>
            </a:r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6123B-9A3B-544B-A23E-F596AFDD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BF9B70-1D5D-563B-6EC2-8D0232B0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Test answers</a:t>
            </a:r>
          </a:p>
        </p:txBody>
      </p:sp>
    </p:spTree>
    <p:extLst>
      <p:ext uri="{BB962C8B-B14F-4D97-AF65-F5344CB8AC3E}">
        <p14:creationId xmlns:p14="http://schemas.microsoft.com/office/powerpoint/2010/main" val="19309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C042-ACBD-1F2C-F53C-A1362CA02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D16C8E-E2A3-D67F-F68D-ACE100CF009F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0D1A28-51E9-94D6-6D27-7DF451FF5544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503362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Question 5: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Is advice given to a NZ business from an overseas “manager, legal services” within the New Zealand business’s group privileged?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b="1" dirty="0"/>
              <a:t>Probably</a:t>
            </a:r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dirty="0"/>
              <a:t>Probably not</a:t>
            </a:r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7DC9D-3FAA-6DA5-2CA1-1E27CFC2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979309A-1C0C-D414-A8D0-924E573A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Test answers</a:t>
            </a:r>
          </a:p>
        </p:txBody>
      </p:sp>
    </p:spTree>
    <p:extLst>
      <p:ext uri="{BB962C8B-B14F-4D97-AF65-F5344CB8AC3E}">
        <p14:creationId xmlns:p14="http://schemas.microsoft.com/office/powerpoint/2010/main" val="3769026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DC25A-B6BA-759F-B88B-830E0D29C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7C5B-AFBE-4827-F7C7-392796C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 answers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6FD24B-5B44-B058-2DEF-A25C92DBE00F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65AD7A-72C6-57B5-35C7-63428C5F9088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Bonus question: 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How many IP laws have we breached in this presentation?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endParaRPr lang="en-NZ" sz="2400" dirty="0"/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b="1" dirty="0"/>
              <a:t>That’s privileged!</a:t>
            </a:r>
            <a:endParaRPr lang="en-NZ" sz="2400" dirty="0"/>
          </a:p>
          <a:p>
            <a:pPr marL="0" lvl="0" indent="0">
              <a:buNone/>
              <a:tabLst>
                <a:tab pos="457200" algn="l"/>
              </a:tabLst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54228-413E-FF3F-56F8-69113C75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CC8BA-EB1C-297C-FE01-F5EA5379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450092-6945-9A90-D40A-D1B3EC452D86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BA7C94-7128-ACC5-5657-2079BB74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464163"/>
            <a:ext cx="4742150" cy="1103650"/>
          </a:xfrm>
        </p:spPr>
        <p:txBody>
          <a:bodyPr anchor="ctr">
            <a:normAutofit/>
          </a:bodyPr>
          <a:lstStyle/>
          <a:p>
            <a:r>
              <a:rPr lang="en-NZ" sz="4800" dirty="0"/>
              <a:t>Questions</a:t>
            </a:r>
          </a:p>
        </p:txBody>
      </p:sp>
      <p:pic>
        <p:nvPicPr>
          <p:cNvPr id="6" name="Picture 5" descr="Cartoon character in a classroom&#10;&#10;AI-generated content may be incorrect.">
            <a:extLst>
              <a:ext uri="{FF2B5EF4-FFF2-40B4-BE49-F238E27FC236}">
                <a16:creationId xmlns:a16="http://schemas.microsoft.com/office/drawing/2014/main" id="{923F3825-2F7C-016E-B64E-F071130D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3D77A9-1E8E-6AAF-1A0F-233F15DF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BC3E-452E-16EF-AB31-458B9453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br>
              <a:rPr lang="en-NZ" sz="3600" dirty="0"/>
            </a:br>
            <a:endParaRPr lang="en-NZ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9E1AB-5C19-4C68-5D76-6325C181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BD16FB-2F39-08AE-B016-9443D7D9D363}"/>
              </a:ext>
            </a:extLst>
          </p:cNvPr>
          <p:cNvSpPr txBox="1">
            <a:spLocks/>
          </p:cNvSpPr>
          <p:nvPr/>
        </p:nvSpPr>
        <p:spPr>
          <a:xfrm>
            <a:off x="481014" y="1457325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sz="2400" dirty="0"/>
              <a:t>Multiple choice</a:t>
            </a:r>
          </a:p>
          <a:p>
            <a:pPr>
              <a:spcAft>
                <a:spcPts val="600"/>
              </a:spcAft>
            </a:pPr>
            <a:r>
              <a:rPr lang="en-NZ" sz="2400" dirty="0"/>
              <a:t>Self-report to the Law Society</a:t>
            </a:r>
          </a:p>
        </p:txBody>
      </p:sp>
    </p:spTree>
    <p:extLst>
      <p:ext uri="{BB962C8B-B14F-4D97-AF65-F5344CB8AC3E}">
        <p14:creationId xmlns:p14="http://schemas.microsoft.com/office/powerpoint/2010/main" val="80005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95105E-A783-C09B-4CCF-1CF037A38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3183-B4B7-AE97-AEFC-E88334DD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r>
              <a:rPr lang="en-NZ" sz="3600" dirty="0"/>
              <a:t> 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E0523-68F5-2B9C-30E0-05F8C3A6F82C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79B3A-608D-7182-3AA6-2B70D1B77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3C97C6-FE81-DCFB-FFD8-3DAC01022008}"/>
              </a:ext>
            </a:extLst>
          </p:cNvPr>
          <p:cNvSpPr txBox="1">
            <a:spLocks/>
          </p:cNvSpPr>
          <p:nvPr/>
        </p:nvSpPr>
        <p:spPr>
          <a:xfrm>
            <a:off x="481014" y="1457325"/>
            <a:ext cx="4581180" cy="4406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457200" algn="l"/>
              </a:tabLst>
            </a:pPr>
            <a:r>
              <a:rPr lang="en-NZ" sz="2200" dirty="0"/>
              <a:t>Question 1:</a:t>
            </a:r>
          </a:p>
          <a:p>
            <a:pPr marL="0" lv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200" dirty="0"/>
              <a:t>A project administrator sends parts of your emailed legal advice on to a counterparty, seeking to convince the counterparty that their position is wrong.  </a:t>
            </a:r>
            <a:br>
              <a:rPr lang="en-NZ" sz="2200" dirty="0"/>
            </a:br>
            <a:br>
              <a:rPr lang="en-NZ" sz="2200" dirty="0"/>
            </a:br>
            <a:r>
              <a:rPr lang="en-NZ" sz="2200" dirty="0"/>
              <a:t>Has privilege in your advice been waived?</a:t>
            </a:r>
            <a:br>
              <a:rPr lang="en-NZ" sz="2200" dirty="0"/>
            </a:br>
            <a:endParaRPr lang="en-NZ" sz="2200" dirty="0"/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200" dirty="0"/>
              <a:t>No way.</a:t>
            </a:r>
          </a:p>
          <a:p>
            <a:pPr marL="342900" indent="-342900">
              <a:buFont typeface="Arial" panose="020B0604020202020204" pitchFamily="34" charset="0"/>
              <a:buAutoNum type="alphaUcPeriod"/>
              <a:tabLst>
                <a:tab pos="457200" algn="l"/>
              </a:tabLst>
            </a:pPr>
            <a:r>
              <a:rPr lang="en-NZ" sz="2200" dirty="0"/>
              <a:t>Yes, waive goodbye to it now.</a:t>
            </a:r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200" dirty="0"/>
              <a:t>It depends (waived and confused).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22117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1F5EE-D386-285F-690D-E5B845DF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9FD0-AA10-9566-3016-BCA27822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E2E71B-3526-1AC5-7868-2E3B9945A88B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E1974-E5BA-2811-FB60-03E13367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A4A448-5745-E6C2-BA54-890E2D47A3B5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610939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Question 2: 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Would the answer change if it was the whole advice and sent by the CEO?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Waived.</a:t>
            </a:r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Not waived.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89285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25CAA7-A5F9-78D2-6704-A82ADC76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39DC-2610-EF2F-37BB-9F246086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61377-CBE2-8B96-D22A-714C42B90EDA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F996C-7EDF-5FD7-F79E-9482A403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5D5769-12C5-593C-ED66-D405A35EA117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584045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Question 3: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A document is prepared to enable legal advice to be given. The document is never sent.  Is the document privileged?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dirty="0"/>
              <a:t>Probably</a:t>
            </a:r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dirty="0"/>
              <a:t>Probably not</a:t>
            </a:r>
          </a:p>
          <a:p>
            <a:pPr marL="0" indent="0">
              <a:buNone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72420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3C63B-C2D3-D7AB-1192-4533CFA4C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90A9-49F1-B5F7-C1BD-DA3E4CFD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26F98A-9264-B675-06D4-E88E3DFF388C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42810-3533-1D39-0D03-56BD03E73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06FB8-7B38-9890-3AC4-0E08FD914932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</a:tabLst>
            </a:pPr>
            <a:r>
              <a:rPr lang="en-NZ" sz="2400" dirty="0"/>
              <a:t>Question 4: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Is there a difference between “without prejudice” and “without prejudice to my position”?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dirty="0"/>
              <a:t>Yes.</a:t>
            </a:r>
          </a:p>
          <a:p>
            <a:pPr marL="342900" lvl="0" indent="-342900">
              <a:buAutoNum type="alphaUcPeriod"/>
              <a:tabLst>
                <a:tab pos="457200" algn="l"/>
              </a:tabLst>
            </a:pPr>
            <a:r>
              <a:rPr lang="en-NZ" sz="2400" dirty="0"/>
              <a:t>No.</a:t>
            </a:r>
          </a:p>
          <a:p>
            <a:pPr marL="0" indent="0">
              <a:buNone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1230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A21F7-E3B9-D5CB-803F-2F7E5C34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6312-17FE-D9DE-192B-CD74179B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A5D57E-373B-DBF4-2E7C-B28EA01C9A0A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54CBE-7336-CA35-0045-D6DCD673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BB7865-30FE-2DB2-AD98-F1EA7FBD29E2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485433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Question 5: 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sz="2400" dirty="0"/>
              <a:t>Is advice given to a NZ business from an overseas “manager, legal services” within the New Zealand business’s group privileged?</a:t>
            </a:r>
            <a:br>
              <a:rPr lang="en-NZ" sz="2400" dirty="0"/>
            </a:br>
            <a:endParaRPr lang="en-NZ" sz="2400" dirty="0"/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Probably</a:t>
            </a:r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Probably not</a:t>
            </a:r>
          </a:p>
          <a:p>
            <a:pPr marL="0" indent="0">
              <a:buNone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92705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1F9B2-A782-B1D3-E4BD-98FBC7103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63C5-00C0-80A8-DC0B-F6549B7F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742150" cy="809625"/>
          </a:xfrm>
        </p:spPr>
        <p:txBody>
          <a:bodyPr anchor="ctr">
            <a:normAutofit fontScale="90000"/>
          </a:bodyPr>
          <a:lstStyle/>
          <a:p>
            <a:r>
              <a:rPr lang="en-NZ" sz="5300" dirty="0"/>
              <a:t>Test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1F96E-2FB7-D2EB-8C0C-F87666F4930D}"/>
              </a:ext>
            </a:extLst>
          </p:cNvPr>
          <p:cNvSpPr txBox="1">
            <a:spLocks/>
          </p:cNvSpPr>
          <p:nvPr/>
        </p:nvSpPr>
        <p:spPr>
          <a:xfrm>
            <a:off x="481015" y="2194102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DDB97-850F-9E2F-A497-EAD9C1D2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84C2F5-A48C-84A8-2E47-88E55B142A2C}"/>
              </a:ext>
            </a:extLst>
          </p:cNvPr>
          <p:cNvSpPr txBox="1">
            <a:spLocks/>
          </p:cNvSpPr>
          <p:nvPr/>
        </p:nvSpPr>
        <p:spPr>
          <a:xfrm>
            <a:off x="481014" y="1803577"/>
            <a:ext cx="474215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NZ" dirty="0"/>
              <a:t>Bonus question: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NZ" dirty="0"/>
              <a:t>How many IP laws have we breached in this presentation?</a:t>
            </a:r>
          </a:p>
          <a:p>
            <a:pPr marL="0" indent="0">
              <a:spcAft>
                <a:spcPts val="600"/>
              </a:spcAft>
              <a:buNone/>
              <a:tabLst>
                <a:tab pos="457200" algn="l"/>
              </a:tabLst>
            </a:pPr>
            <a:endParaRPr lang="en-NZ" dirty="0"/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A few.</a:t>
            </a:r>
          </a:p>
          <a:p>
            <a:pPr marL="342900" lvl="0" indent="-342900">
              <a:spcAft>
                <a:spcPts val="600"/>
              </a:spcAft>
              <a:buAutoNum type="alphaUcPeriod"/>
              <a:tabLst>
                <a:tab pos="457200" algn="l"/>
              </a:tabLst>
            </a:pPr>
            <a:r>
              <a:rPr lang="en-NZ" sz="2400" dirty="0"/>
              <a:t>All of them.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58318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648</Words>
  <Application>Microsoft Office PowerPoint</Application>
  <PresentationFormat>Widescreen</PresentationFormat>
  <Paragraphs>143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Symbol</vt:lpstr>
      <vt:lpstr>Times New Roman</vt:lpstr>
      <vt:lpstr>Office Theme</vt:lpstr>
      <vt:lpstr>Privileged and Confidential </vt:lpstr>
      <vt:lpstr>How many of these sound familiar? </vt:lpstr>
      <vt:lpstr>Test </vt:lpstr>
      <vt:lpstr>Test  </vt:lpstr>
      <vt:lpstr>Test </vt:lpstr>
      <vt:lpstr>Test </vt:lpstr>
      <vt:lpstr>Test </vt:lpstr>
      <vt:lpstr>Test </vt:lpstr>
      <vt:lpstr>Test </vt:lpstr>
      <vt:lpstr>Three Main Flavours </vt:lpstr>
      <vt:lpstr>In-house Application</vt:lpstr>
      <vt:lpstr>How to lose it</vt:lpstr>
      <vt:lpstr>Interesting examples</vt:lpstr>
      <vt:lpstr>Tips</vt:lpstr>
      <vt:lpstr>What to do in a disaster</vt:lpstr>
      <vt:lpstr>Reform?</vt:lpstr>
      <vt:lpstr>Test answers</vt:lpstr>
      <vt:lpstr>Test answers</vt:lpstr>
      <vt:lpstr>Test answers</vt:lpstr>
      <vt:lpstr>Test answers</vt:lpstr>
      <vt:lpstr>Test answers</vt:lpstr>
      <vt:lpstr>Test answers</vt:lpstr>
      <vt:lpstr>Test answers </vt:lpstr>
      <vt:lpstr>Questions</vt:lpstr>
    </vt:vector>
  </TitlesOfParts>
  <Company>Northpower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Johnny FOWLER</dc:creator>
  <cp:lastModifiedBy>Gabi Le Roy</cp:lastModifiedBy>
  <cp:revision>10</cp:revision>
  <dcterms:created xsi:type="dcterms:W3CDTF">2025-04-09T02:17:18Z</dcterms:created>
  <dcterms:modified xsi:type="dcterms:W3CDTF">2025-05-03T04:37:18Z</dcterms:modified>
</cp:coreProperties>
</file>