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296_7FABE7D8.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handoutMasterIdLst>
    <p:handoutMasterId r:id="rId43"/>
  </p:handoutMasterIdLst>
  <p:sldIdLst>
    <p:sldId id="261" r:id="rId6"/>
    <p:sldId id="664" r:id="rId7"/>
    <p:sldId id="682" r:id="rId8"/>
    <p:sldId id="662" r:id="rId9"/>
    <p:sldId id="678" r:id="rId10"/>
    <p:sldId id="665" r:id="rId11"/>
    <p:sldId id="683" r:id="rId12"/>
    <p:sldId id="667" r:id="rId13"/>
    <p:sldId id="672" r:id="rId14"/>
    <p:sldId id="684" r:id="rId15"/>
    <p:sldId id="685" r:id="rId16"/>
    <p:sldId id="690" r:id="rId17"/>
    <p:sldId id="687" r:id="rId18"/>
    <p:sldId id="688" r:id="rId19"/>
    <p:sldId id="702" r:id="rId20"/>
    <p:sldId id="703" r:id="rId21"/>
    <p:sldId id="686" r:id="rId22"/>
    <p:sldId id="709" r:id="rId23"/>
    <p:sldId id="698" r:id="rId24"/>
    <p:sldId id="699" r:id="rId25"/>
    <p:sldId id="704" r:id="rId26"/>
    <p:sldId id="700" r:id="rId27"/>
    <p:sldId id="705" r:id="rId28"/>
    <p:sldId id="706" r:id="rId29"/>
    <p:sldId id="701" r:id="rId30"/>
    <p:sldId id="712" r:id="rId31"/>
    <p:sldId id="713" r:id="rId32"/>
    <p:sldId id="697" r:id="rId33"/>
    <p:sldId id="714" r:id="rId34"/>
    <p:sldId id="715" r:id="rId35"/>
    <p:sldId id="711" r:id="rId36"/>
    <p:sldId id="710" r:id="rId37"/>
    <p:sldId id="689" r:id="rId38"/>
    <p:sldId id="681" r:id="rId39"/>
    <p:sldId id="656" r:id="rId40"/>
    <p:sldId id="260" r:id="rId41"/>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A6A95E-0699-5E00-EEBD-23E9078E67F8}" name="Greg Brogden" initials="GB" userId="S::Greg.Brogden@TeWhatuOra.govt.nz::c78df1c4-dd85-42d7-b256-2d38d339f8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1A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C124A2-B3FE-46B8-9892-231C29BB141F}" v="5" dt="2025-04-08T22:50:53.123"/>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63" d="100"/>
          <a:sy n="63" d="100"/>
        </p:scale>
        <p:origin x="808"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6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omments/modernComment_296_7FABE7D8.xml><?xml version="1.0" encoding="utf-8"?>
<p188:cmLst xmlns:a="http://schemas.openxmlformats.org/drawingml/2006/main" xmlns:r="http://schemas.openxmlformats.org/officeDocument/2006/relationships" xmlns:p188="http://schemas.microsoft.com/office/powerpoint/2018/8/main">
  <p188:cm id="{7B135E49-E3AE-4297-A1CB-72E478066D02}" authorId="{ACA6A95E-0699-5E00-EEBD-23E9078E67F8}" created="2025-04-30T21:16:03.378">
    <ac:deMkLst xmlns:ac="http://schemas.microsoft.com/office/drawing/2013/main/command">
      <pc:docMk xmlns:pc="http://schemas.microsoft.com/office/powerpoint/2013/main/command"/>
      <pc:sldMk xmlns:pc="http://schemas.microsoft.com/office/powerpoint/2013/main/command" cId="2141972440" sldId="662"/>
      <ac:spMk id="4" creationId="{CB933C62-CF25-EB6D-B169-696C118A0CAA}"/>
    </ac:deMkLst>
    <p188:txBody>
      <a:bodyPr/>
      <a:lstStyle/>
      <a:p>
        <a:r>
          <a:rPr lang="en-NZ"/>
          <a:t>Suggest that this slide covers in house lawyers generally rather than us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FF6381-F5D9-B776-6204-7EEACE97AF4E}"/>
              </a:ext>
            </a:extLst>
          </p:cNvPr>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622CBFFD-F605-8A18-C14A-B9358DFBD4A3}"/>
              </a:ext>
            </a:extLst>
          </p:cNvPr>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ED8936BB-0D47-4E1F-9CD7-50EC266FFE4A}" type="datetimeFigureOut">
              <a:rPr lang="en-NZ" smtClean="0"/>
              <a:t>8/05/2025</a:t>
            </a:fld>
            <a:endParaRPr lang="en-NZ"/>
          </a:p>
        </p:txBody>
      </p:sp>
      <p:sp>
        <p:nvSpPr>
          <p:cNvPr id="4" name="Footer Placeholder 3">
            <a:extLst>
              <a:ext uri="{FF2B5EF4-FFF2-40B4-BE49-F238E27FC236}">
                <a16:creationId xmlns:a16="http://schemas.microsoft.com/office/drawing/2014/main" id="{7962731E-39CB-C9E7-4360-B59C941D3C7A}"/>
              </a:ext>
            </a:extLst>
          </p:cNvPr>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145A594F-7CB4-8B92-C0E7-02DC799F5258}"/>
              </a:ext>
            </a:extLst>
          </p:cNvPr>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DBFC4623-F5F6-46D4-A7C6-A10E54C922F0}" type="slidenum">
              <a:rPr lang="en-NZ" smtClean="0"/>
              <a:t>‹#›</a:t>
            </a:fld>
            <a:endParaRPr lang="en-NZ"/>
          </a:p>
        </p:txBody>
      </p:sp>
    </p:spTree>
    <p:extLst>
      <p:ext uri="{BB962C8B-B14F-4D97-AF65-F5344CB8AC3E}">
        <p14:creationId xmlns:p14="http://schemas.microsoft.com/office/powerpoint/2010/main" val="578343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217A577F-497A-43B1-8E66-47E094C33FF5}" type="datetimeFigureOut">
              <a:rPr lang="en-NZ" smtClean="0"/>
              <a:t>8/05/2025</a:t>
            </a:fld>
            <a:endParaRPr lang="en-NZ"/>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D0C91046-FBC9-48E1-9EA8-1319D1C92B07}" type="slidenum">
              <a:rPr lang="en-NZ" smtClean="0"/>
              <a:t>‹#›</a:t>
            </a:fld>
            <a:endParaRPr lang="en-NZ"/>
          </a:p>
        </p:txBody>
      </p:sp>
    </p:spTree>
    <p:extLst>
      <p:ext uri="{BB962C8B-B14F-4D97-AF65-F5344CB8AC3E}">
        <p14:creationId xmlns:p14="http://schemas.microsoft.com/office/powerpoint/2010/main" val="292539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ACF1A5-68A6-56D6-72EC-0E296DDFD84A}"/>
              </a:ext>
            </a:extLst>
          </p:cNvPr>
          <p:cNvSpPr>
            <a:spLocks noGrp="1"/>
          </p:cNvSpPr>
          <p:nvPr>
            <p:ph type="ctrTitle"/>
          </p:nvPr>
        </p:nvSpPr>
        <p:spPr>
          <a:xfrm>
            <a:off x="682337" y="1214438"/>
            <a:ext cx="9144000" cy="2387600"/>
          </a:xfrm>
        </p:spPr>
        <p:txBody>
          <a:bodyPr anchor="b">
            <a:normAutofit/>
          </a:bodyPr>
          <a:lstStyle>
            <a:lvl1pPr algn="l">
              <a:defRPr sz="6600" b="1">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NZ" dirty="0"/>
          </a:p>
        </p:txBody>
      </p:sp>
      <p:sp>
        <p:nvSpPr>
          <p:cNvPr id="12" name="Subtitle 2">
            <a:extLst>
              <a:ext uri="{FF2B5EF4-FFF2-40B4-BE49-F238E27FC236}">
                <a16:creationId xmlns:a16="http://schemas.microsoft.com/office/drawing/2014/main" id="{54E53927-7B60-6FA6-8294-6C2871383828}"/>
              </a:ext>
            </a:extLst>
          </p:cNvPr>
          <p:cNvSpPr>
            <a:spLocks noGrp="1"/>
          </p:cNvSpPr>
          <p:nvPr>
            <p:ph type="subTitle" idx="1"/>
          </p:nvPr>
        </p:nvSpPr>
        <p:spPr>
          <a:xfrm>
            <a:off x="682335" y="3602038"/>
            <a:ext cx="8312727" cy="523153"/>
          </a:xfrm>
        </p:spPr>
        <p:txBody>
          <a:bodyPr>
            <a:normAutofit/>
          </a:bodyPr>
          <a:lstStyle>
            <a:lvl1pPr marL="0" indent="0" algn="l">
              <a:buNone/>
              <a:defRPr sz="3200">
                <a:solidFill>
                  <a:srgbClr val="30A1AC"/>
                </a:solidFill>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dirty="0"/>
          </a:p>
        </p:txBody>
      </p:sp>
    </p:spTree>
    <p:extLst>
      <p:ext uri="{BB962C8B-B14F-4D97-AF65-F5344CB8AC3E}">
        <p14:creationId xmlns:p14="http://schemas.microsoft.com/office/powerpoint/2010/main" val="389817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0F0611-DB53-904F-D931-A58F9587EEE4}"/>
              </a:ext>
            </a:extLst>
          </p:cNvPr>
          <p:cNvSpPr>
            <a:spLocks noGrp="1"/>
          </p:cNvSpPr>
          <p:nvPr>
            <p:ph type="title"/>
          </p:nvPr>
        </p:nvSpPr>
        <p:spPr>
          <a:xfrm>
            <a:off x="838200" y="645682"/>
            <a:ext cx="10515600" cy="788266"/>
          </a:xfrm>
          <a:prstGeom prst="rect">
            <a:avLst/>
          </a:prstGeom>
        </p:spPr>
        <p:txBody>
          <a:bodyPr/>
          <a:lstStyle/>
          <a:p>
            <a:r>
              <a:rPr lang="en-US" b="1">
                <a:solidFill>
                  <a:srgbClr val="30A1AC"/>
                </a:solidFill>
                <a:latin typeface="Poppins" panose="00000500000000000000" pitchFamily="2" charset="0"/>
                <a:cs typeface="Poppins" panose="00000500000000000000" pitchFamily="2" charset="0"/>
              </a:rPr>
              <a:t>Click to edit Master title style</a:t>
            </a:r>
            <a:endParaRPr lang="en-NZ" b="1" dirty="0">
              <a:solidFill>
                <a:srgbClr val="30A1AC"/>
              </a:solidFill>
              <a:latin typeface="Poppins" panose="00000500000000000000" pitchFamily="2" charset="0"/>
              <a:cs typeface="Poppins" panose="00000500000000000000" pitchFamily="2" charset="0"/>
            </a:endParaRPr>
          </a:p>
        </p:txBody>
      </p:sp>
      <p:sp>
        <p:nvSpPr>
          <p:cNvPr id="8" name="Content Placeholder 2">
            <a:extLst>
              <a:ext uri="{FF2B5EF4-FFF2-40B4-BE49-F238E27FC236}">
                <a16:creationId xmlns:a16="http://schemas.microsoft.com/office/drawing/2014/main" id="{9B3C24CB-E57D-B130-AF87-D802D543C1CD}"/>
              </a:ext>
            </a:extLst>
          </p:cNvPr>
          <p:cNvSpPr>
            <a:spLocks noGrp="1"/>
          </p:cNvSpPr>
          <p:nvPr>
            <p:ph idx="4294967295"/>
          </p:nvPr>
        </p:nvSpPr>
        <p:spPr>
          <a:xfrm>
            <a:off x="838200" y="1517073"/>
            <a:ext cx="10515600" cy="4406207"/>
          </a:xfrm>
          <a:prstGeom prst="rect">
            <a:avLst/>
          </a:prstGeom>
        </p:spPr>
        <p:txBody>
          <a:bodyPr>
            <a:normAutofit/>
          </a:bodyPr>
          <a:lstStyle>
            <a:lvl1pPr>
              <a:defRPr>
                <a:solidFill>
                  <a:schemeClr val="tx2"/>
                </a:solidFill>
              </a:defRPr>
            </a:lvl1pPr>
          </a:lstStyle>
          <a:p>
            <a:pPr lvl="0"/>
            <a:r>
              <a:rPr lang="en-US" sz="1800"/>
              <a:t>Click to edit Master text styles</a:t>
            </a:r>
          </a:p>
        </p:txBody>
      </p:sp>
    </p:spTree>
    <p:extLst>
      <p:ext uri="{BB962C8B-B14F-4D97-AF65-F5344CB8AC3E}">
        <p14:creationId xmlns:p14="http://schemas.microsoft.com/office/powerpoint/2010/main" val="273569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CC2FF5-F19D-B074-A9C0-901190C41ED3}"/>
              </a:ext>
            </a:extLst>
          </p:cNvPr>
          <p:cNvSpPr>
            <a:spLocks noGrp="1"/>
          </p:cNvSpPr>
          <p:nvPr>
            <p:ph type="title"/>
          </p:nvPr>
        </p:nvSpPr>
        <p:spPr>
          <a:xfrm>
            <a:off x="6096000" y="676855"/>
            <a:ext cx="5257800" cy="788266"/>
          </a:xfrm>
          <a:prstGeom prst="rect">
            <a:avLst/>
          </a:prstGeom>
        </p:spPr>
        <p:txBody>
          <a:bodyPr/>
          <a:lstStyle/>
          <a:p>
            <a:r>
              <a:rPr lang="en-US" b="1">
                <a:solidFill>
                  <a:srgbClr val="30A1AC"/>
                </a:solidFill>
                <a:latin typeface="Poppins" panose="00000500000000000000" pitchFamily="2" charset="0"/>
                <a:cs typeface="Poppins" panose="00000500000000000000" pitchFamily="2" charset="0"/>
              </a:rPr>
              <a:t>Click to edit Master title style</a:t>
            </a:r>
            <a:endParaRPr lang="en-NZ" b="1" dirty="0">
              <a:solidFill>
                <a:srgbClr val="30A1AC"/>
              </a:solidFill>
              <a:latin typeface="Poppins" panose="00000500000000000000" pitchFamily="2" charset="0"/>
              <a:cs typeface="Poppins" panose="00000500000000000000" pitchFamily="2" charset="0"/>
            </a:endParaRPr>
          </a:p>
        </p:txBody>
      </p:sp>
      <p:sp>
        <p:nvSpPr>
          <p:cNvPr id="4" name="Content Placeholder 2">
            <a:extLst>
              <a:ext uri="{FF2B5EF4-FFF2-40B4-BE49-F238E27FC236}">
                <a16:creationId xmlns:a16="http://schemas.microsoft.com/office/drawing/2014/main" id="{2E69E836-732A-E2E5-D0E9-F68BB912614B}"/>
              </a:ext>
            </a:extLst>
          </p:cNvPr>
          <p:cNvSpPr>
            <a:spLocks noGrp="1"/>
          </p:cNvSpPr>
          <p:nvPr>
            <p:ph idx="4294967295"/>
          </p:nvPr>
        </p:nvSpPr>
        <p:spPr>
          <a:xfrm>
            <a:off x="6096000" y="1517073"/>
            <a:ext cx="5257800" cy="4659890"/>
          </a:xfrm>
          <a:prstGeom prst="rect">
            <a:avLst/>
          </a:prstGeom>
        </p:spPr>
        <p:txBody>
          <a:bodyPr>
            <a:normAutofit/>
          </a:bodyPr>
          <a:lstStyle>
            <a:lvl1pPr>
              <a:defRPr>
                <a:solidFill>
                  <a:schemeClr val="tx2"/>
                </a:solidFill>
              </a:defRPr>
            </a:lvl1pPr>
          </a:lstStyle>
          <a:p>
            <a:pPr lvl="0"/>
            <a:r>
              <a:rPr lang="en-US" sz="1800"/>
              <a:t>Click to edit Master text styles</a:t>
            </a:r>
          </a:p>
        </p:txBody>
      </p:sp>
      <p:sp>
        <p:nvSpPr>
          <p:cNvPr id="5" name="Content Placeholder 2">
            <a:extLst>
              <a:ext uri="{FF2B5EF4-FFF2-40B4-BE49-F238E27FC236}">
                <a16:creationId xmlns:a16="http://schemas.microsoft.com/office/drawing/2014/main" id="{3F34F780-F4BF-FC4A-5A93-C0F23020E871}"/>
              </a:ext>
            </a:extLst>
          </p:cNvPr>
          <p:cNvSpPr>
            <a:spLocks noGrp="1"/>
          </p:cNvSpPr>
          <p:nvPr>
            <p:ph idx="4294967295"/>
          </p:nvPr>
        </p:nvSpPr>
        <p:spPr>
          <a:xfrm>
            <a:off x="529936" y="676855"/>
            <a:ext cx="5257800" cy="5500108"/>
          </a:xfrm>
          <a:prstGeom prst="rect">
            <a:avLst/>
          </a:prstGeom>
        </p:spPr>
        <p:txBody>
          <a:bodyPr>
            <a:normAutofit/>
          </a:bodyPr>
          <a:lstStyle>
            <a:lvl1pPr marL="0" indent="0">
              <a:buNone/>
              <a:defRPr>
                <a:blipFill>
                  <a:blip/>
                  <a:tile tx="-266700" ty="-1543050" sx="50000" sy="50000" flip="none" algn="tl"/>
                </a:blipFill>
              </a:defRPr>
            </a:lvl1pPr>
          </a:lstStyle>
          <a:p>
            <a:pPr lvl="0"/>
            <a:r>
              <a:rPr lang="en-US" sz="1800"/>
              <a:t>Click to edit Master text styles</a:t>
            </a:r>
          </a:p>
        </p:txBody>
      </p:sp>
    </p:spTree>
    <p:extLst>
      <p:ext uri="{BB962C8B-B14F-4D97-AF65-F5344CB8AC3E}">
        <p14:creationId xmlns:p14="http://schemas.microsoft.com/office/powerpoint/2010/main" val="38734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divide ">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A3CF-DEC3-FC15-95F5-B02DD5A524DD}"/>
              </a:ext>
            </a:extLst>
          </p:cNvPr>
          <p:cNvSpPr>
            <a:spLocks noGrp="1"/>
          </p:cNvSpPr>
          <p:nvPr>
            <p:ph type="title" hasCustomPrompt="1"/>
          </p:nvPr>
        </p:nvSpPr>
        <p:spPr>
          <a:xfrm>
            <a:off x="5704491" y="592283"/>
            <a:ext cx="6007760" cy="973714"/>
          </a:xfrm>
        </p:spPr>
        <p:txBody>
          <a:bodyPr/>
          <a:lstStyle>
            <a:lvl1pPr>
              <a:defRPr b="0">
                <a:latin typeface="+mj-lt"/>
                <a:cs typeface="Poppins" panose="00000500000000000000" pitchFamily="2" charset="0"/>
              </a:defRPr>
            </a:lvl1pPr>
          </a:lstStyle>
          <a:p>
            <a:r>
              <a:rPr lang="en-US" dirty="0"/>
              <a:t>Click to add title</a:t>
            </a:r>
            <a:endParaRPr lang="en-NZ" dirty="0"/>
          </a:p>
        </p:txBody>
      </p:sp>
      <p:sp>
        <p:nvSpPr>
          <p:cNvPr id="3" name="Text Placeholder 2">
            <a:extLst>
              <a:ext uri="{FF2B5EF4-FFF2-40B4-BE49-F238E27FC236}">
                <a16:creationId xmlns:a16="http://schemas.microsoft.com/office/drawing/2014/main" id="{8D854D0A-8462-087C-4B82-5B1F10228037}"/>
              </a:ext>
            </a:extLst>
          </p:cNvPr>
          <p:cNvSpPr>
            <a:spLocks noGrp="1"/>
          </p:cNvSpPr>
          <p:nvPr>
            <p:ph type="body" idx="1"/>
          </p:nvPr>
        </p:nvSpPr>
        <p:spPr>
          <a:xfrm>
            <a:off x="631918" y="498763"/>
            <a:ext cx="4613564" cy="5860473"/>
          </a:xfrm>
        </p:spPr>
        <p:txBody>
          <a:bodyPr anchor="ctr">
            <a:normAutofit/>
          </a:bodyPr>
          <a:lstStyle>
            <a:lvl1pPr marL="0" indent="0" algn="ctr">
              <a:buNone/>
              <a:defRPr sz="4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D640BC3-74B3-5DC5-F85B-C19A785D6550}"/>
              </a:ext>
            </a:extLst>
          </p:cNvPr>
          <p:cNvSpPr>
            <a:spLocks noGrp="1"/>
          </p:cNvSpPr>
          <p:nvPr>
            <p:ph idx="4294967295"/>
          </p:nvPr>
        </p:nvSpPr>
        <p:spPr>
          <a:xfrm>
            <a:off x="5704609" y="1517073"/>
            <a:ext cx="6005946" cy="4659890"/>
          </a:xfrm>
          <a:prstGeom prst="rect">
            <a:avLst/>
          </a:prstGeom>
        </p:spPr>
        <p:txBody>
          <a:bodyPr>
            <a:normAutofit/>
          </a:bodyPr>
          <a:lstStyle>
            <a:lvl1pPr>
              <a:defRPr>
                <a:solidFill>
                  <a:schemeClr val="tx2"/>
                </a:solidFill>
              </a:defRPr>
            </a:lvl1pPr>
          </a:lstStyle>
          <a:p>
            <a:pPr lvl="0"/>
            <a:r>
              <a:rPr lang="en-US" sz="1800"/>
              <a:t>Click to edit Master text styles</a:t>
            </a:r>
          </a:p>
        </p:txBody>
      </p:sp>
    </p:spTree>
    <p:extLst>
      <p:ext uri="{BB962C8B-B14F-4D97-AF65-F5344CB8AC3E}">
        <p14:creationId xmlns:p14="http://schemas.microsoft.com/office/powerpoint/2010/main" val="125161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stats/info ">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5808A06-1B28-ABC8-7E82-26B0514BCA60}"/>
              </a:ext>
            </a:extLst>
          </p:cNvPr>
          <p:cNvSpPr>
            <a:spLocks noGrp="1"/>
          </p:cNvSpPr>
          <p:nvPr>
            <p:ph idx="12"/>
          </p:nvPr>
        </p:nvSpPr>
        <p:spPr>
          <a:xfrm>
            <a:off x="654627" y="1617044"/>
            <a:ext cx="3356264" cy="37862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3" name="Content Placeholder 2">
            <a:extLst>
              <a:ext uri="{FF2B5EF4-FFF2-40B4-BE49-F238E27FC236}">
                <a16:creationId xmlns:a16="http://schemas.microsoft.com/office/drawing/2014/main" id="{E24C2380-CC50-9C7E-EA21-C25F3FA0DAEB}"/>
              </a:ext>
            </a:extLst>
          </p:cNvPr>
          <p:cNvSpPr>
            <a:spLocks noGrp="1"/>
          </p:cNvSpPr>
          <p:nvPr>
            <p:ph idx="10"/>
          </p:nvPr>
        </p:nvSpPr>
        <p:spPr>
          <a:xfrm>
            <a:off x="4404014" y="1617046"/>
            <a:ext cx="3356264" cy="37862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Content Placeholder 2">
            <a:extLst>
              <a:ext uri="{FF2B5EF4-FFF2-40B4-BE49-F238E27FC236}">
                <a16:creationId xmlns:a16="http://schemas.microsoft.com/office/drawing/2014/main" id="{2AB69F3C-C582-AF27-435C-2C347E486435}"/>
              </a:ext>
            </a:extLst>
          </p:cNvPr>
          <p:cNvSpPr>
            <a:spLocks noGrp="1"/>
          </p:cNvSpPr>
          <p:nvPr>
            <p:ph idx="11"/>
          </p:nvPr>
        </p:nvSpPr>
        <p:spPr>
          <a:xfrm>
            <a:off x="8201891" y="1617045"/>
            <a:ext cx="3335482" cy="37862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37523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2381-508D-E172-76D9-74EC4A9A09FF}"/>
              </a:ext>
            </a:extLst>
          </p:cNvPr>
          <p:cNvSpPr>
            <a:spLocks noGrp="1"/>
          </p:cNvSpPr>
          <p:nvPr>
            <p:ph type="title"/>
          </p:nvPr>
        </p:nvSpPr>
        <p:spPr>
          <a:xfrm>
            <a:off x="838200" y="1892589"/>
            <a:ext cx="10515600" cy="1325563"/>
          </a:xfrm>
        </p:spPr>
        <p:txBody>
          <a:bodyPr/>
          <a:lstStyle>
            <a:lvl1pPr>
              <a:defRPr b="1">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NZ" dirty="0"/>
          </a:p>
        </p:txBody>
      </p:sp>
    </p:spTree>
    <p:extLst>
      <p:ext uri="{BB962C8B-B14F-4D97-AF65-F5344CB8AC3E}">
        <p14:creationId xmlns:p14="http://schemas.microsoft.com/office/powerpoint/2010/main" val="4265448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33334-FCB4-63FE-9B9C-781F6B04C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DD2B4B4B-9E8E-2582-B1E1-FBBBA72408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Date Placeholder 3">
            <a:extLst>
              <a:ext uri="{FF2B5EF4-FFF2-40B4-BE49-F238E27FC236}">
                <a16:creationId xmlns:a16="http://schemas.microsoft.com/office/drawing/2014/main" id="{D8B55F44-B5E4-9198-B0A8-97CD98959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04890-B39C-47ED-BAF3-76E538E3F4C7}" type="datetimeFigureOut">
              <a:rPr lang="en-NZ" smtClean="0"/>
              <a:t>8/05/2025</a:t>
            </a:fld>
            <a:endParaRPr lang="en-NZ"/>
          </a:p>
        </p:txBody>
      </p:sp>
      <p:sp>
        <p:nvSpPr>
          <p:cNvPr id="5" name="Footer Placeholder 4">
            <a:extLst>
              <a:ext uri="{FF2B5EF4-FFF2-40B4-BE49-F238E27FC236}">
                <a16:creationId xmlns:a16="http://schemas.microsoft.com/office/drawing/2014/main" id="{4516910D-45B9-8602-8007-0464FAE36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A31CEF50-D720-DC21-FD6A-3EDB5853B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D0107-ED7C-4488-9FCF-9FF8D579D626}" type="slidenum">
              <a:rPr lang="en-NZ" smtClean="0"/>
              <a:t>‹#›</a:t>
            </a:fld>
            <a:endParaRPr lang="en-NZ"/>
          </a:p>
        </p:txBody>
      </p:sp>
    </p:spTree>
    <p:extLst>
      <p:ext uri="{BB962C8B-B14F-4D97-AF65-F5344CB8AC3E}">
        <p14:creationId xmlns:p14="http://schemas.microsoft.com/office/powerpoint/2010/main" val="259199620"/>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93" r:id="rId3"/>
    <p:sldLayoutId id="2147483691" r:id="rId4"/>
    <p:sldLayoutId id="2147483677" r:id="rId5"/>
    <p:sldLayoutId id="214748369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microsoft.com/office/2018/10/relationships/comments" Target="../comments/modernComment_296_7FABE7D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188A-8D90-4D4C-BCB7-34229F5664C9}"/>
              </a:ext>
            </a:extLst>
          </p:cNvPr>
          <p:cNvSpPr>
            <a:spLocks noGrp="1"/>
          </p:cNvSpPr>
          <p:nvPr>
            <p:ph type="ctrTitle"/>
          </p:nvPr>
        </p:nvSpPr>
        <p:spPr>
          <a:xfrm>
            <a:off x="682337" y="1214438"/>
            <a:ext cx="9368042" cy="2298783"/>
          </a:xfrm>
        </p:spPr>
        <p:txBody>
          <a:bodyPr>
            <a:normAutofit/>
          </a:bodyPr>
          <a:lstStyle/>
          <a:p>
            <a:r>
              <a:rPr lang="en-NZ" sz="2400" dirty="0">
                <a:latin typeface="+mn-lt"/>
              </a:rPr>
              <a:t>Supporting the frontline through challenging times</a:t>
            </a:r>
            <a:r>
              <a:rPr lang="en-US" sz="2400" dirty="0">
                <a:latin typeface="+mn-lt"/>
              </a:rPr>
              <a:t> – the power of the in-house lawyer to make a difference</a:t>
            </a:r>
            <a:br>
              <a:rPr lang="en-US" sz="5400" dirty="0">
                <a:latin typeface="+mn-lt"/>
              </a:rPr>
            </a:br>
            <a:endParaRPr lang="en-NZ" sz="5400" dirty="0">
              <a:latin typeface="+mn-lt"/>
            </a:endParaRPr>
          </a:p>
        </p:txBody>
      </p:sp>
      <p:sp>
        <p:nvSpPr>
          <p:cNvPr id="3" name="Subtitle 2">
            <a:extLst>
              <a:ext uri="{FF2B5EF4-FFF2-40B4-BE49-F238E27FC236}">
                <a16:creationId xmlns:a16="http://schemas.microsoft.com/office/drawing/2014/main" id="{DDAE5663-F46C-DB02-7DD8-374343A9E88D}"/>
              </a:ext>
            </a:extLst>
          </p:cNvPr>
          <p:cNvSpPr>
            <a:spLocks noGrp="1"/>
          </p:cNvSpPr>
          <p:nvPr>
            <p:ph type="subTitle" idx="1"/>
          </p:nvPr>
        </p:nvSpPr>
        <p:spPr>
          <a:xfrm>
            <a:off x="682335" y="3602038"/>
            <a:ext cx="8501770" cy="721309"/>
          </a:xfrm>
        </p:spPr>
        <p:txBody>
          <a:bodyPr>
            <a:normAutofit fontScale="47500" lnSpcReduction="20000"/>
          </a:bodyPr>
          <a:lstStyle/>
          <a:p>
            <a:r>
              <a:rPr lang="en-US" dirty="0"/>
              <a:t>Greg Brogden, Principal Legal Counsel, Te Waipounamu</a:t>
            </a:r>
          </a:p>
          <a:p>
            <a:r>
              <a:rPr lang="en-US" dirty="0"/>
              <a:t>Iris Reuvecamp, Legal Counsel, Mental Health, Addiction and Intellectual Disability Service – Capital, Coast, Hutt Valley and Wairarapa Districts</a:t>
            </a:r>
            <a:endParaRPr lang="en-NZ" dirty="0"/>
          </a:p>
        </p:txBody>
      </p:sp>
    </p:spTree>
    <p:extLst>
      <p:ext uri="{BB962C8B-B14F-4D97-AF65-F5344CB8AC3E}">
        <p14:creationId xmlns:p14="http://schemas.microsoft.com/office/powerpoint/2010/main" val="90572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range of situations</a:t>
            </a:r>
            <a:endParaRPr lang="en-NZ" dirty="0"/>
          </a:p>
        </p:txBody>
      </p:sp>
      <p:sp>
        <p:nvSpPr>
          <p:cNvPr id="3" name="Content Placeholder 2"/>
          <p:cNvSpPr>
            <a:spLocks noGrp="1"/>
          </p:cNvSpPr>
          <p:nvPr>
            <p:ph idx="4294967295"/>
          </p:nvPr>
        </p:nvSpPr>
        <p:spPr>
          <a:xfrm>
            <a:off x="838200" y="1635071"/>
            <a:ext cx="10515600" cy="4541892"/>
          </a:xfrm>
        </p:spPr>
        <p:txBody>
          <a:bodyPr/>
          <a:lstStyle/>
          <a:p>
            <a:r>
              <a:rPr lang="en-US" dirty="0"/>
              <a:t>Family Court:</a:t>
            </a:r>
          </a:p>
          <a:p>
            <a:pPr lvl="1"/>
            <a:r>
              <a:rPr lang="en-US" dirty="0"/>
              <a:t>Adults - applications for personal orders (including treatment orders and placement orders) </a:t>
            </a:r>
          </a:p>
          <a:p>
            <a:pPr lvl="1"/>
            <a:r>
              <a:rPr lang="en-US" dirty="0"/>
              <a:t>Children – applications to the Court regarding treatment decisions, custody proceedings, child and protection concerns</a:t>
            </a:r>
          </a:p>
          <a:p>
            <a:r>
              <a:rPr lang="en-US" dirty="0"/>
              <a:t>District Court – requests for disclosure of complainant/victims mental health information in the context of a criminal proceeding</a:t>
            </a:r>
          </a:p>
          <a:p>
            <a:r>
              <a:rPr lang="en-US" dirty="0"/>
              <a:t>Coroners Court - inquests</a:t>
            </a:r>
          </a:p>
          <a:p>
            <a:r>
              <a:rPr lang="en-US" dirty="0"/>
              <a:t>High Court – withdrawal of treatment/declaratory judgments</a:t>
            </a:r>
          </a:p>
        </p:txBody>
      </p:sp>
    </p:spTree>
    <p:extLst>
      <p:ext uri="{BB962C8B-B14F-4D97-AF65-F5344CB8AC3E}">
        <p14:creationId xmlns:p14="http://schemas.microsoft.com/office/powerpoint/2010/main" val="349248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Family Court</a:t>
            </a:r>
            <a:endParaRPr lang="en-NZ" dirty="0"/>
          </a:p>
        </p:txBody>
      </p:sp>
      <p:pic>
        <p:nvPicPr>
          <p:cNvPr id="6148" name="Picture 4" descr="Family Court Reforms"/>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703888" y="498762"/>
            <a:ext cx="6007100" cy="586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09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 </a:t>
            </a:r>
            <a:endParaRPr lang="en-NZ" dirty="0"/>
          </a:p>
        </p:txBody>
      </p:sp>
      <p:sp>
        <p:nvSpPr>
          <p:cNvPr id="3" name="Content Placeholder 2"/>
          <p:cNvSpPr>
            <a:spLocks noGrp="1"/>
          </p:cNvSpPr>
          <p:nvPr>
            <p:ph idx="4294967295"/>
          </p:nvPr>
        </p:nvSpPr>
        <p:spPr>
          <a:xfrm>
            <a:off x="838200" y="1619517"/>
            <a:ext cx="10515600" cy="4557446"/>
          </a:xfrm>
        </p:spPr>
        <p:txBody>
          <a:bodyPr>
            <a:normAutofit fontScale="70000" lnSpcReduction="20000"/>
          </a:bodyPr>
          <a:lstStyle/>
          <a:p>
            <a:r>
              <a:rPr lang="en-US" dirty="0"/>
              <a:t>A person had arranged to have</a:t>
            </a:r>
            <a:br>
              <a:rPr lang="en-US" dirty="0"/>
            </a:br>
            <a:r>
              <a:rPr lang="en-US" dirty="0"/>
              <a:t>a termination of pregnancy</a:t>
            </a:r>
          </a:p>
          <a:p>
            <a:r>
              <a:rPr lang="en-US" dirty="0"/>
              <a:t>They had travelled for the termination</a:t>
            </a:r>
            <a:br>
              <a:rPr lang="en-US" dirty="0"/>
            </a:br>
            <a:r>
              <a:rPr lang="en-US" dirty="0"/>
              <a:t>but had then become acutely mentally</a:t>
            </a:r>
            <a:br>
              <a:rPr lang="en-US" dirty="0"/>
            </a:br>
            <a:r>
              <a:rPr lang="en-US" dirty="0"/>
              <a:t>unwell</a:t>
            </a:r>
          </a:p>
          <a:p>
            <a:r>
              <a:rPr lang="en-US" dirty="0"/>
              <a:t>They were unlikely to regain </a:t>
            </a:r>
            <a:br>
              <a:rPr lang="en-US" dirty="0"/>
            </a:br>
            <a:r>
              <a:rPr lang="en-US" dirty="0"/>
              <a:t>decision-</a:t>
            </a:r>
            <a:r>
              <a:rPr lang="en-NZ" dirty="0"/>
              <a:t>making capacity within the relevant</a:t>
            </a:r>
            <a:br>
              <a:rPr lang="en-NZ" dirty="0"/>
            </a:br>
            <a:r>
              <a:rPr lang="en-NZ" dirty="0"/>
              <a:t>timeframe, which meant they would </a:t>
            </a:r>
            <a:br>
              <a:rPr lang="en-NZ" dirty="0"/>
            </a:br>
            <a:r>
              <a:rPr lang="en-NZ" dirty="0"/>
              <a:t>need to undergo a more significant </a:t>
            </a:r>
            <a:br>
              <a:rPr lang="en-NZ" dirty="0"/>
            </a:br>
            <a:r>
              <a:rPr lang="en-NZ" dirty="0"/>
              <a:t>procedure further on in their pregnancy,</a:t>
            </a:r>
            <a:br>
              <a:rPr lang="en-NZ" dirty="0"/>
            </a:br>
            <a:r>
              <a:rPr lang="en-NZ" dirty="0"/>
              <a:t>which they were unlikely to tolerate</a:t>
            </a:r>
          </a:p>
          <a:p>
            <a:r>
              <a:rPr lang="en-US" dirty="0"/>
              <a:t>If no intervention, the pregnancy would</a:t>
            </a:r>
            <a:br>
              <a:rPr lang="en-US" dirty="0"/>
            </a:br>
            <a:r>
              <a:rPr lang="en-US" dirty="0"/>
              <a:t>proceed, potentially contrary to</a:t>
            </a:r>
            <a:br>
              <a:rPr lang="en-US" dirty="0"/>
            </a:br>
            <a:r>
              <a:rPr lang="en-US" dirty="0"/>
              <a:t>the person’s wishes</a:t>
            </a:r>
          </a:p>
          <a:p>
            <a:r>
              <a:rPr lang="en-US" dirty="0"/>
              <a:t>But – legal basis for proceeding in </a:t>
            </a:r>
            <a:br>
              <a:rPr lang="en-US" dirty="0"/>
            </a:br>
            <a:r>
              <a:rPr lang="en-US" dirty="0"/>
              <a:t>circumstances where the person changed their</a:t>
            </a:r>
            <a:br>
              <a:rPr lang="en-US" dirty="0"/>
            </a:br>
            <a:r>
              <a:rPr lang="en-US" dirty="0"/>
              <a:t>mind on a day to day basis was unclear</a:t>
            </a:r>
          </a:p>
        </p:txBody>
      </p:sp>
      <p:pic>
        <p:nvPicPr>
          <p:cNvPr id="5" name="Picture 4"/>
          <p:cNvPicPr>
            <a:picLocks noChangeAspect="1"/>
          </p:cNvPicPr>
          <p:nvPr/>
        </p:nvPicPr>
        <p:blipFill>
          <a:blip r:embed="rId2"/>
          <a:stretch>
            <a:fillRect/>
          </a:stretch>
        </p:blipFill>
        <p:spPr>
          <a:xfrm>
            <a:off x="6549669" y="460113"/>
            <a:ext cx="4434135" cy="5940688"/>
          </a:xfrm>
          <a:prstGeom prst="rect">
            <a:avLst/>
          </a:prstGeom>
        </p:spPr>
      </p:pic>
    </p:spTree>
    <p:extLst>
      <p:ext uri="{BB962C8B-B14F-4D97-AF65-F5344CB8AC3E}">
        <p14:creationId xmlns:p14="http://schemas.microsoft.com/office/powerpoint/2010/main" val="278236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District Court</a:t>
            </a:r>
            <a:endParaRPr lang="en-NZ" dirty="0"/>
          </a:p>
        </p:txBody>
      </p:sp>
      <p:pic>
        <p:nvPicPr>
          <p:cNvPr id="7170" name="Picture 2" descr="https://prodcdn.sporty.co.nz/cms/1051/newsarticles/22989_wo.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648956" y="1759058"/>
            <a:ext cx="5982173" cy="398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6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Disclosure Act 2008</a:t>
            </a:r>
            <a:endParaRPr lang="en-NZ" dirty="0"/>
          </a:p>
        </p:txBody>
      </p:sp>
      <p:sp>
        <p:nvSpPr>
          <p:cNvPr id="3" name="Content Placeholder 2"/>
          <p:cNvSpPr>
            <a:spLocks noGrp="1"/>
          </p:cNvSpPr>
          <p:nvPr>
            <p:ph idx="4294967295"/>
          </p:nvPr>
        </p:nvSpPr>
        <p:spPr>
          <a:xfrm>
            <a:off x="838200" y="1557580"/>
            <a:ext cx="10515600" cy="4619383"/>
          </a:xfrm>
        </p:spPr>
        <p:txBody>
          <a:bodyPr/>
          <a:lstStyle/>
          <a:p>
            <a:r>
              <a:rPr lang="en-US" dirty="0"/>
              <a:t>In certain circumstances, a defendant </a:t>
            </a:r>
            <a:br>
              <a:rPr lang="en-US" dirty="0"/>
            </a:br>
            <a:r>
              <a:rPr lang="en-US" dirty="0"/>
              <a:t>can request information from a non-party </a:t>
            </a:r>
            <a:br>
              <a:rPr lang="en-US" dirty="0"/>
            </a:br>
            <a:r>
              <a:rPr lang="en-US" dirty="0"/>
              <a:t>if it will help their </a:t>
            </a:r>
            <a:r>
              <a:rPr lang="en-US" dirty="0" err="1"/>
              <a:t>defence</a:t>
            </a:r>
            <a:endParaRPr lang="en-US" dirty="0"/>
          </a:p>
          <a:p>
            <a:r>
              <a:rPr lang="en-US" dirty="0"/>
              <a:t>Sometimes, an application for a </a:t>
            </a:r>
            <a:br>
              <a:rPr lang="en-US" dirty="0"/>
            </a:br>
            <a:r>
              <a:rPr lang="en-US" dirty="0"/>
              <a:t>non-party disclosure order is made </a:t>
            </a:r>
            <a:br>
              <a:rPr lang="en-US" dirty="0"/>
            </a:br>
            <a:r>
              <a:rPr lang="en-US" dirty="0"/>
              <a:t>for medical/mental health records </a:t>
            </a:r>
            <a:br>
              <a:rPr lang="en-US" dirty="0"/>
            </a:br>
            <a:r>
              <a:rPr lang="en-US" dirty="0"/>
              <a:t>held by Health New Zealand </a:t>
            </a:r>
          </a:p>
          <a:p>
            <a:r>
              <a:rPr lang="en-US" dirty="0"/>
              <a:t> Our job is to safeguard the privacy </a:t>
            </a:r>
            <a:br>
              <a:rPr lang="en-US" dirty="0"/>
            </a:br>
            <a:r>
              <a:rPr lang="en-US" dirty="0"/>
              <a:t>interests of our patients</a:t>
            </a:r>
          </a:p>
          <a:p>
            <a:r>
              <a:rPr lang="en-US" dirty="0"/>
              <a:t>….sometimes all the way up on appeal</a:t>
            </a:r>
            <a:endParaRPr lang="en-NZ" dirty="0"/>
          </a:p>
        </p:txBody>
      </p:sp>
      <p:pic>
        <p:nvPicPr>
          <p:cNvPr id="5" name="Picture 4"/>
          <p:cNvPicPr>
            <a:picLocks noChangeAspect="1"/>
          </p:cNvPicPr>
          <p:nvPr/>
        </p:nvPicPr>
        <p:blipFill>
          <a:blip r:embed="rId2"/>
          <a:stretch>
            <a:fillRect/>
          </a:stretch>
        </p:blipFill>
        <p:spPr>
          <a:xfrm>
            <a:off x="7905143" y="1337246"/>
            <a:ext cx="3829193" cy="5321008"/>
          </a:xfrm>
          <a:prstGeom prst="rect">
            <a:avLst/>
          </a:prstGeom>
        </p:spPr>
      </p:pic>
    </p:spTree>
    <p:extLst>
      <p:ext uri="{BB962C8B-B14F-4D97-AF65-F5344CB8AC3E}">
        <p14:creationId xmlns:p14="http://schemas.microsoft.com/office/powerpoint/2010/main" val="127599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Coroners Court</a:t>
            </a:r>
            <a:endParaRPr lang="en-NZ" dirty="0"/>
          </a:p>
        </p:txBody>
      </p:sp>
      <p:pic>
        <p:nvPicPr>
          <p:cNvPr id="8196" name="Picture 4" descr="Cannabis causes 32 deaths each year in New Zealand... Really? - NZ Drug  Foundat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01774" y="1607681"/>
            <a:ext cx="5701515" cy="364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17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Court</a:t>
            </a:r>
            <a:endParaRPr lang="en-NZ" dirty="0"/>
          </a:p>
        </p:txBody>
      </p:sp>
      <p:sp>
        <p:nvSpPr>
          <p:cNvPr id="3" name="Content Placeholder 2"/>
          <p:cNvSpPr>
            <a:spLocks noGrp="1"/>
          </p:cNvSpPr>
          <p:nvPr>
            <p:ph idx="4294967295"/>
          </p:nvPr>
        </p:nvSpPr>
        <p:spPr/>
        <p:txBody>
          <a:bodyPr/>
          <a:lstStyle/>
          <a:p>
            <a:r>
              <a:rPr lang="en-US" dirty="0"/>
              <a:t>Contributing to an inquiry</a:t>
            </a:r>
          </a:p>
          <a:p>
            <a:r>
              <a:rPr lang="en-US" dirty="0"/>
              <a:t>When a matter goes to inquest</a:t>
            </a:r>
            <a:endParaRPr lang="en-NZ" dirty="0"/>
          </a:p>
        </p:txBody>
      </p:sp>
      <p:pic>
        <p:nvPicPr>
          <p:cNvPr id="1026" name="Picture 2" descr="Help or hindrance? Fivefold spike 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608" y="1244438"/>
            <a:ext cx="5236445" cy="295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017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High Court</a:t>
            </a:r>
            <a:endParaRPr lang="en-NZ" dirty="0"/>
          </a:p>
        </p:txBody>
      </p:sp>
      <p:pic>
        <p:nvPicPr>
          <p:cNvPr id="4098" name="Picture 2" descr="Auckland High Court - Wikipedia"/>
          <p:cNvPicPr>
            <a:picLocks noGrp="1" noChangeAspect="1" noChangeArrowheads="1"/>
          </p:cNvPicPr>
          <p:nvPr>
            <p:ph idx="4294967295"/>
          </p:nvPr>
        </p:nvPicPr>
        <p:blipFill>
          <a:blip r:embed="rId2" cstate="email">
            <a:extLst>
              <a:ext uri="{28A0092B-C50C-407E-A947-70E740481C1C}">
                <a14:useLocalDpi xmlns:a14="http://schemas.microsoft.com/office/drawing/2010/main" val="0"/>
              </a:ext>
            </a:extLst>
          </a:blip>
          <a:srcRect/>
          <a:stretch>
            <a:fillRect/>
          </a:stretch>
        </p:blipFill>
        <p:spPr bwMode="auto">
          <a:xfrm>
            <a:off x="5703888" y="1594644"/>
            <a:ext cx="600710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68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Some interesting case studies</a:t>
            </a:r>
            <a:endParaRPr lang="en-NZ" dirty="0"/>
          </a:p>
        </p:txBody>
      </p:sp>
      <p:pic>
        <p:nvPicPr>
          <p:cNvPr id="3074" name="Picture 2" descr="Case Study: Definition, Types, Examples ..."/>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556059" y="1739386"/>
            <a:ext cx="6156192" cy="348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78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pPr marL="0" indent="0">
              <a:buNone/>
            </a:pPr>
            <a:r>
              <a:rPr lang="en-NZ" sz="2800" i="1" dirty="0">
                <a:latin typeface="+mj-lt"/>
              </a:rPr>
              <a:t>Chief Executive of the Department of Corrections v All Means All </a:t>
            </a:r>
            <a:r>
              <a:rPr lang="en-NZ" sz="2800" dirty="0">
                <a:latin typeface="+mj-lt"/>
              </a:rPr>
              <a:t>[2014] NZHC 1433</a:t>
            </a:r>
          </a:p>
          <a:p>
            <a:endParaRPr lang="en-NZ" dirty="0"/>
          </a:p>
        </p:txBody>
      </p:sp>
      <p:pic>
        <p:nvPicPr>
          <p:cNvPr id="5" name="Content Placeholder 4"/>
          <p:cNvPicPr>
            <a:picLocks noGrp="1" noChangeAspect="1"/>
          </p:cNvPicPr>
          <p:nvPr>
            <p:ph idx="10"/>
          </p:nvPr>
        </p:nvPicPr>
        <p:blipFill>
          <a:blip r:embed="rId2"/>
          <a:stretch>
            <a:fillRect/>
          </a:stretch>
        </p:blipFill>
        <p:spPr>
          <a:xfrm>
            <a:off x="4650131" y="1617663"/>
            <a:ext cx="2863163" cy="3786187"/>
          </a:xfrm>
          <a:prstGeom prst="rect">
            <a:avLst/>
          </a:prstGeom>
        </p:spPr>
      </p:pic>
      <p:pic>
        <p:nvPicPr>
          <p:cNvPr id="6" name="Content Placeholder 3"/>
          <p:cNvPicPr>
            <a:picLocks noGrp="1" noChangeAspect="1"/>
          </p:cNvPicPr>
          <p:nvPr>
            <p:ph idx="11"/>
          </p:nvPr>
        </p:nvPicPr>
        <p:blipFill>
          <a:blip r:embed="rId3"/>
          <a:stretch>
            <a:fillRect/>
          </a:stretch>
        </p:blipFill>
        <p:spPr>
          <a:xfrm>
            <a:off x="8202613" y="1731538"/>
            <a:ext cx="3335337" cy="3558436"/>
          </a:xfrm>
          <a:prstGeom prst="rect">
            <a:avLst/>
          </a:prstGeom>
        </p:spPr>
      </p:pic>
    </p:spTree>
    <p:extLst>
      <p:ext uri="{BB962C8B-B14F-4D97-AF65-F5344CB8AC3E}">
        <p14:creationId xmlns:p14="http://schemas.microsoft.com/office/powerpoint/2010/main" val="105356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BBD9D-53E8-A620-8A66-3719666C3C22}"/>
              </a:ext>
            </a:extLst>
          </p:cNvPr>
          <p:cNvSpPr>
            <a:spLocks noGrp="1"/>
          </p:cNvSpPr>
          <p:nvPr>
            <p:ph type="body" idx="1"/>
          </p:nvPr>
        </p:nvSpPr>
        <p:spPr/>
        <p:txBody>
          <a:bodyPr/>
          <a:lstStyle/>
          <a:p>
            <a:r>
              <a:rPr lang="en-NZ" dirty="0"/>
              <a:t>Overview</a:t>
            </a:r>
          </a:p>
        </p:txBody>
      </p:sp>
      <p:sp>
        <p:nvSpPr>
          <p:cNvPr id="4" name="Content Placeholder 3">
            <a:extLst>
              <a:ext uri="{FF2B5EF4-FFF2-40B4-BE49-F238E27FC236}">
                <a16:creationId xmlns:a16="http://schemas.microsoft.com/office/drawing/2014/main" id="{993B2E20-BA74-5FD0-B54F-E3280DDF832B}"/>
              </a:ext>
            </a:extLst>
          </p:cNvPr>
          <p:cNvSpPr>
            <a:spLocks noGrp="1"/>
          </p:cNvSpPr>
          <p:nvPr>
            <p:ph idx="4294967295"/>
          </p:nvPr>
        </p:nvSpPr>
        <p:spPr>
          <a:xfrm>
            <a:off x="5704609" y="1652337"/>
            <a:ext cx="6005946" cy="4524626"/>
          </a:xfrm>
        </p:spPr>
        <p:txBody>
          <a:bodyPr/>
          <a:lstStyle/>
          <a:p>
            <a:r>
              <a:rPr lang="en-US" sz="3600" dirty="0"/>
              <a:t>The value we add as inhouse lawyers</a:t>
            </a:r>
          </a:p>
          <a:p>
            <a:r>
              <a:rPr lang="en-US" sz="3600" dirty="0"/>
              <a:t>The support we provide to the organization and staff</a:t>
            </a:r>
          </a:p>
          <a:p>
            <a:r>
              <a:rPr lang="en-US" sz="3600" dirty="0"/>
              <a:t>Our ability to influence and effect change</a:t>
            </a:r>
          </a:p>
          <a:p>
            <a:endParaRPr lang="en-NZ" dirty="0"/>
          </a:p>
        </p:txBody>
      </p:sp>
    </p:spTree>
    <p:extLst>
      <p:ext uri="{BB962C8B-B14F-4D97-AF65-F5344CB8AC3E}">
        <p14:creationId xmlns:p14="http://schemas.microsoft.com/office/powerpoint/2010/main" val="3340790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pPr marL="0" indent="0">
              <a:buNone/>
            </a:pPr>
            <a:r>
              <a:rPr lang="en-NZ" sz="3200" i="1" dirty="0">
                <a:latin typeface="+mj-lt"/>
              </a:rPr>
              <a:t>Chief Executive of the Department of Corrections v Shaw </a:t>
            </a:r>
            <a:r>
              <a:rPr lang="en-NZ" sz="3200" dirty="0">
                <a:latin typeface="+mj-lt"/>
              </a:rPr>
              <a:t>[2024] NZHC 2976</a:t>
            </a:r>
          </a:p>
          <a:p>
            <a:endParaRPr lang="en-NZ" dirty="0"/>
          </a:p>
        </p:txBody>
      </p:sp>
      <p:pic>
        <p:nvPicPr>
          <p:cNvPr id="5" name="Content Placeholder 5">
            <a:extLst>
              <a:ext uri="{FF2B5EF4-FFF2-40B4-BE49-F238E27FC236}">
                <a16:creationId xmlns:a16="http://schemas.microsoft.com/office/drawing/2014/main" id="{379E0FF2-746F-635F-1AB0-0DD9E568DFDE}"/>
              </a:ext>
            </a:extLst>
          </p:cNvPr>
          <p:cNvPicPr>
            <a:picLocks noGrp="1" noChangeAspect="1"/>
          </p:cNvPicPr>
          <p:nvPr>
            <p:ph idx="10"/>
          </p:nvPr>
        </p:nvPicPr>
        <p:blipFill>
          <a:blip r:embed="rId2"/>
          <a:srcRect l="41070" t="13477" r="25525" b="13230"/>
          <a:stretch/>
        </p:blipFill>
        <p:spPr>
          <a:xfrm>
            <a:off x="4701198" y="1617663"/>
            <a:ext cx="2761029" cy="3786187"/>
          </a:xfrm>
        </p:spPr>
      </p:pic>
      <p:pic>
        <p:nvPicPr>
          <p:cNvPr id="6" name="Content Placeholder 4">
            <a:extLst>
              <a:ext uri="{FF2B5EF4-FFF2-40B4-BE49-F238E27FC236}">
                <a16:creationId xmlns:a16="http://schemas.microsoft.com/office/drawing/2014/main" id="{B649ABBD-E832-823A-4C66-B163C8877019}"/>
              </a:ext>
            </a:extLst>
          </p:cNvPr>
          <p:cNvPicPr>
            <a:picLocks noGrp="1" noChangeAspect="1"/>
          </p:cNvPicPr>
          <p:nvPr>
            <p:ph idx="11"/>
          </p:nvPr>
        </p:nvPicPr>
        <p:blipFill>
          <a:blip r:embed="rId3"/>
          <a:stretch>
            <a:fillRect/>
          </a:stretch>
        </p:blipFill>
        <p:spPr>
          <a:xfrm>
            <a:off x="8539168" y="1617663"/>
            <a:ext cx="2662226" cy="3786187"/>
          </a:xfrm>
        </p:spPr>
      </p:pic>
    </p:spTree>
    <p:extLst>
      <p:ext uri="{BB962C8B-B14F-4D97-AF65-F5344CB8AC3E}">
        <p14:creationId xmlns:p14="http://schemas.microsoft.com/office/powerpoint/2010/main" val="1661408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issues</a:t>
            </a:r>
            <a:endParaRPr lang="en-NZ" dirty="0"/>
          </a:p>
        </p:txBody>
      </p:sp>
      <p:sp>
        <p:nvSpPr>
          <p:cNvPr id="3" name="Content Placeholder 2"/>
          <p:cNvSpPr>
            <a:spLocks noGrp="1"/>
          </p:cNvSpPr>
          <p:nvPr>
            <p:ph idx="4294967295"/>
          </p:nvPr>
        </p:nvSpPr>
        <p:spPr/>
        <p:txBody>
          <a:bodyPr>
            <a:normAutofit/>
          </a:bodyPr>
          <a:lstStyle/>
          <a:p>
            <a:r>
              <a:rPr lang="en-US" sz="3600" dirty="0">
                <a:solidFill>
                  <a:schemeClr val="tx1"/>
                </a:solidFill>
              </a:rPr>
              <a:t>Both hunger striking prisoners with advance directives refusing artificial nutrition and hydration</a:t>
            </a:r>
          </a:p>
          <a:p>
            <a:r>
              <a:rPr lang="en-US" sz="3600" dirty="0">
                <a:solidFill>
                  <a:schemeClr val="tx1"/>
                </a:solidFill>
              </a:rPr>
              <a:t>All Means All – the question was whether he had decision-making capacity to make the advance directive in question</a:t>
            </a:r>
          </a:p>
          <a:p>
            <a:r>
              <a:rPr lang="en-US" sz="3600" dirty="0">
                <a:solidFill>
                  <a:schemeClr val="tx1"/>
                </a:solidFill>
              </a:rPr>
              <a:t>Shaw - the question was initially whether he had decision-making capacity and later, the form of the advance directive</a:t>
            </a:r>
          </a:p>
        </p:txBody>
      </p:sp>
    </p:spTree>
    <p:extLst>
      <p:ext uri="{BB962C8B-B14F-4D97-AF65-F5344CB8AC3E}">
        <p14:creationId xmlns:p14="http://schemas.microsoft.com/office/powerpoint/2010/main" val="416041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en-US" i="1" dirty="0"/>
              <a:t>Te </a:t>
            </a:r>
            <a:r>
              <a:rPr lang="en-US" i="1" dirty="0" err="1"/>
              <a:t>Whatu</a:t>
            </a:r>
            <a:r>
              <a:rPr lang="en-US" i="1" dirty="0"/>
              <a:t> </a:t>
            </a:r>
            <a:r>
              <a:rPr lang="en-US" i="1" dirty="0" err="1"/>
              <a:t>Ora</a:t>
            </a:r>
            <a:r>
              <a:rPr lang="en-US" i="1" dirty="0"/>
              <a:t>, Health New Zealand Te </a:t>
            </a:r>
            <a:r>
              <a:rPr lang="en-US" i="1" dirty="0" err="1"/>
              <a:t>Toka</a:t>
            </a:r>
            <a:r>
              <a:rPr lang="en-US" i="1" dirty="0"/>
              <a:t> </a:t>
            </a:r>
            <a:r>
              <a:rPr lang="en-US" i="1" dirty="0" err="1"/>
              <a:t>Tumai</a:t>
            </a:r>
            <a:r>
              <a:rPr lang="en-US" i="1" dirty="0"/>
              <a:t> v C and S </a:t>
            </a:r>
            <a:r>
              <a:rPr lang="en-US" dirty="0"/>
              <a:t>[2022] NZHC 3283 </a:t>
            </a:r>
            <a:endParaRPr lang="en-NZ" dirty="0"/>
          </a:p>
        </p:txBody>
      </p:sp>
      <p:pic>
        <p:nvPicPr>
          <p:cNvPr id="4" name="Content Placeholder 3"/>
          <p:cNvPicPr>
            <a:picLocks noGrp="1" noChangeAspect="1"/>
          </p:cNvPicPr>
          <p:nvPr>
            <p:ph idx="10"/>
          </p:nvPr>
        </p:nvPicPr>
        <p:blipFill>
          <a:blip r:embed="rId2"/>
          <a:stretch>
            <a:fillRect/>
          </a:stretch>
        </p:blipFill>
        <p:spPr>
          <a:xfrm>
            <a:off x="4708724" y="1617663"/>
            <a:ext cx="2745977" cy="3786187"/>
          </a:xfrm>
          <a:prstGeom prst="rect">
            <a:avLst/>
          </a:prstGeom>
        </p:spPr>
      </p:pic>
      <p:pic>
        <p:nvPicPr>
          <p:cNvPr id="5" name="Content Placeholder 3"/>
          <p:cNvPicPr>
            <a:picLocks noGrp="1" noChangeAspect="1"/>
          </p:cNvPicPr>
          <p:nvPr>
            <p:ph idx="11"/>
          </p:nvPr>
        </p:nvPicPr>
        <p:blipFill>
          <a:blip r:embed="rId3"/>
          <a:stretch>
            <a:fillRect/>
          </a:stretch>
        </p:blipFill>
        <p:spPr>
          <a:xfrm>
            <a:off x="8202613" y="2257910"/>
            <a:ext cx="3335337" cy="2505693"/>
          </a:xfrm>
          <a:prstGeom prst="rect">
            <a:avLst/>
          </a:prstGeom>
        </p:spPr>
      </p:pic>
    </p:spTree>
    <p:extLst>
      <p:ext uri="{BB962C8B-B14F-4D97-AF65-F5344CB8AC3E}">
        <p14:creationId xmlns:p14="http://schemas.microsoft.com/office/powerpoint/2010/main" val="1711417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NZ" dirty="0"/>
          </a:p>
        </p:txBody>
      </p:sp>
      <p:sp>
        <p:nvSpPr>
          <p:cNvPr id="3" name="Content Placeholder 2"/>
          <p:cNvSpPr>
            <a:spLocks noGrp="1"/>
          </p:cNvSpPr>
          <p:nvPr>
            <p:ph idx="4294967295"/>
          </p:nvPr>
        </p:nvSpPr>
        <p:spPr>
          <a:xfrm>
            <a:off x="838200" y="1673817"/>
            <a:ext cx="10515600" cy="4233965"/>
          </a:xfrm>
        </p:spPr>
        <p:txBody>
          <a:bodyPr>
            <a:normAutofit fontScale="77500" lnSpcReduction="20000"/>
          </a:bodyPr>
          <a:lstStyle/>
          <a:p>
            <a:r>
              <a:rPr lang="en-NZ" dirty="0">
                <a:solidFill>
                  <a:schemeClr val="tx1"/>
                </a:solidFill>
              </a:rPr>
              <a:t>Baby W needed an urgent heart operation. </a:t>
            </a:r>
          </a:p>
          <a:p>
            <a:r>
              <a:rPr lang="en-NZ" dirty="0">
                <a:solidFill>
                  <a:schemeClr val="tx1"/>
                </a:solidFill>
              </a:rPr>
              <a:t>Parents accepted the need for surgery but refused to consent to the blood transfusion because of concerns that the blood would contain COVID-19 mRNA vaccine with spike proteins that would not be safe for Baby W. </a:t>
            </a:r>
          </a:p>
          <a:p>
            <a:r>
              <a:rPr lang="en-NZ" dirty="0">
                <a:solidFill>
                  <a:schemeClr val="tx1"/>
                </a:solidFill>
              </a:rPr>
              <a:t>They sought the use of blood from directed donors (i.e. selected donors who are not vaccinated with the mRNA vaccine)</a:t>
            </a:r>
          </a:p>
          <a:p>
            <a:r>
              <a:rPr lang="en-US" dirty="0">
                <a:solidFill>
                  <a:schemeClr val="tx1"/>
                </a:solidFill>
              </a:rPr>
              <a:t>Options explored included: undertaking the surgery without the use of blood products, and whether it was possible to use the blood from directed donors</a:t>
            </a:r>
          </a:p>
          <a:p>
            <a:r>
              <a:rPr lang="en-NZ" dirty="0">
                <a:solidFill>
                  <a:schemeClr val="tx1"/>
                </a:solidFill>
              </a:rPr>
              <a:t>Health NZ sought to have the medical specialists appointed as agents of the Court for the purpose of consenting to surgery and related medical issues, and the parents otherwise appointed as general agents of the Court.</a:t>
            </a:r>
          </a:p>
          <a:p>
            <a:r>
              <a:rPr lang="en-NZ" dirty="0">
                <a:solidFill>
                  <a:schemeClr val="tx1"/>
                </a:solidFill>
              </a:rPr>
              <a:t>Timeframes – proceedings commenced on 28 November 2022; first call on 30 November 2022; affidavit evidence filed; hearing on 6 December 2022.</a:t>
            </a:r>
          </a:p>
          <a:p>
            <a:endParaRPr lang="en-NZ" dirty="0"/>
          </a:p>
        </p:txBody>
      </p:sp>
    </p:spTree>
    <p:extLst>
      <p:ext uri="{BB962C8B-B14F-4D97-AF65-F5344CB8AC3E}">
        <p14:creationId xmlns:p14="http://schemas.microsoft.com/office/powerpoint/2010/main" val="2994151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issues</a:t>
            </a:r>
            <a:endParaRPr lang="en-NZ" dirty="0"/>
          </a:p>
        </p:txBody>
      </p:sp>
      <p:sp>
        <p:nvSpPr>
          <p:cNvPr id="3" name="Content Placeholder 2"/>
          <p:cNvSpPr>
            <a:spLocks noGrp="1"/>
          </p:cNvSpPr>
          <p:nvPr>
            <p:ph idx="4294967295"/>
          </p:nvPr>
        </p:nvSpPr>
        <p:spPr>
          <a:xfrm>
            <a:off x="838200" y="1501575"/>
            <a:ext cx="10515600" cy="4406207"/>
          </a:xfrm>
        </p:spPr>
        <p:txBody>
          <a:bodyPr>
            <a:normAutofit fontScale="92500" lnSpcReduction="20000"/>
          </a:bodyPr>
          <a:lstStyle/>
          <a:p>
            <a:r>
              <a:rPr lang="en-NZ" dirty="0"/>
              <a:t>Overriding issue - whether the proposed treatment was in Baby W’s best interests</a:t>
            </a:r>
          </a:p>
          <a:p>
            <a:r>
              <a:rPr lang="en-NZ" dirty="0"/>
              <a:t>Factual issues:</a:t>
            </a:r>
          </a:p>
          <a:p>
            <a:pPr lvl="1"/>
            <a:r>
              <a:rPr lang="en-NZ" dirty="0"/>
              <a:t>whether the clinicians’ proposed use of NZBS blood products was safe;</a:t>
            </a:r>
          </a:p>
          <a:p>
            <a:pPr lvl="1"/>
            <a:r>
              <a:rPr lang="en-US" dirty="0"/>
              <a:t>whether the parents’ proposed use of directed blood was a safe and viable alternative</a:t>
            </a:r>
            <a:endParaRPr lang="en-NZ" dirty="0"/>
          </a:p>
          <a:p>
            <a:r>
              <a:rPr lang="en-NZ" dirty="0"/>
              <a:t>Held: NZBS practice in relation to directed donors was in accordance with standard medical practice in the UK, Australia and Canada, and the EDQM guidance. The parents’ alternative proposal was not an available alternative offered by NZBS. It was not supported by a clinician’s opinion knowing Baby W’s state, nor by peer reviewed articles. It was not a safe alternative that was in Baby W’s best interests.</a:t>
            </a:r>
          </a:p>
          <a:p>
            <a:r>
              <a:rPr lang="en-US" dirty="0"/>
              <a:t>Primary orders sought were made</a:t>
            </a:r>
            <a:endParaRPr lang="en-NZ" dirty="0"/>
          </a:p>
          <a:p>
            <a:endParaRPr lang="en-NZ" dirty="0"/>
          </a:p>
        </p:txBody>
      </p:sp>
    </p:spTree>
    <p:extLst>
      <p:ext uri="{BB962C8B-B14F-4D97-AF65-F5344CB8AC3E}">
        <p14:creationId xmlns:p14="http://schemas.microsoft.com/office/powerpoint/2010/main" val="981771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en-US" i="1" dirty="0" err="1"/>
              <a:t>Maharaji</a:t>
            </a:r>
            <a:r>
              <a:rPr lang="en-US" i="1" dirty="0"/>
              <a:t> v Te </a:t>
            </a:r>
            <a:r>
              <a:rPr lang="en-US" i="1" dirty="0" err="1"/>
              <a:t>Whatu</a:t>
            </a:r>
            <a:r>
              <a:rPr lang="en-US" i="1" dirty="0"/>
              <a:t> </a:t>
            </a:r>
            <a:r>
              <a:rPr lang="en-US" i="1" dirty="0" err="1"/>
              <a:t>Ora</a:t>
            </a:r>
            <a:r>
              <a:rPr lang="en-US" i="1" dirty="0"/>
              <a:t> </a:t>
            </a:r>
            <a:r>
              <a:rPr lang="en-US" dirty="0"/>
              <a:t>[2023] NZHC 2128 </a:t>
            </a:r>
            <a:endParaRPr lang="en-NZ" dirty="0"/>
          </a:p>
        </p:txBody>
      </p:sp>
      <p:pic>
        <p:nvPicPr>
          <p:cNvPr id="4" name="Content Placeholder 3"/>
          <p:cNvPicPr>
            <a:picLocks noGrp="1" noChangeAspect="1"/>
          </p:cNvPicPr>
          <p:nvPr>
            <p:ph idx="10"/>
          </p:nvPr>
        </p:nvPicPr>
        <p:blipFill>
          <a:blip r:embed="rId2"/>
          <a:stretch>
            <a:fillRect/>
          </a:stretch>
        </p:blipFill>
        <p:spPr>
          <a:xfrm>
            <a:off x="4786562" y="1617663"/>
            <a:ext cx="2590300" cy="3786187"/>
          </a:xfrm>
          <a:prstGeom prst="rect">
            <a:avLst/>
          </a:prstGeom>
        </p:spPr>
      </p:pic>
      <p:pic>
        <p:nvPicPr>
          <p:cNvPr id="5" name="Content Placeholder 4"/>
          <p:cNvPicPr>
            <a:picLocks noGrp="1" noChangeAspect="1"/>
          </p:cNvPicPr>
          <p:nvPr>
            <p:ph idx="11"/>
          </p:nvPr>
        </p:nvPicPr>
        <p:blipFill>
          <a:blip r:embed="rId3"/>
          <a:stretch>
            <a:fillRect/>
          </a:stretch>
        </p:blipFill>
        <p:spPr>
          <a:xfrm>
            <a:off x="8815558" y="1617663"/>
            <a:ext cx="2109447" cy="3786187"/>
          </a:xfrm>
          <a:prstGeom prst="rect">
            <a:avLst/>
          </a:prstGeom>
        </p:spPr>
      </p:pic>
    </p:spTree>
    <p:extLst>
      <p:ext uri="{BB962C8B-B14F-4D97-AF65-F5344CB8AC3E}">
        <p14:creationId xmlns:p14="http://schemas.microsoft.com/office/powerpoint/2010/main" val="859357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Chronology</a:t>
            </a:r>
            <a:endParaRPr lang="en-NZ" dirty="0"/>
          </a:p>
        </p:txBody>
      </p:sp>
      <p:sp>
        <p:nvSpPr>
          <p:cNvPr id="3" name="Content Placeholder 2"/>
          <p:cNvSpPr>
            <a:spLocks noGrp="1"/>
          </p:cNvSpPr>
          <p:nvPr>
            <p:ph idx="4294967295"/>
          </p:nvPr>
        </p:nvSpPr>
        <p:spPr/>
        <p:txBody>
          <a:bodyPr>
            <a:noAutofit/>
          </a:bodyPr>
          <a:lstStyle/>
          <a:p>
            <a:r>
              <a:rPr lang="en-US" sz="1600" dirty="0">
                <a:solidFill>
                  <a:schemeClr val="tx1"/>
                </a:solidFill>
              </a:rPr>
              <a:t>20 July 2023 - </a:t>
            </a:r>
            <a:r>
              <a:rPr lang="en-US" sz="1600" dirty="0" err="1">
                <a:solidFill>
                  <a:schemeClr val="tx1"/>
                </a:solidFill>
              </a:rPr>
              <a:t>Mr</a:t>
            </a:r>
            <a:r>
              <a:rPr lang="en-US" sz="1600" dirty="0">
                <a:solidFill>
                  <a:schemeClr val="tx1"/>
                </a:solidFill>
              </a:rPr>
              <a:t> </a:t>
            </a:r>
            <a:r>
              <a:rPr lang="en-US" sz="1600" dirty="0" err="1">
                <a:solidFill>
                  <a:schemeClr val="tx1"/>
                </a:solidFill>
              </a:rPr>
              <a:t>Maharaj</a:t>
            </a:r>
            <a:r>
              <a:rPr lang="en-US" sz="1600" dirty="0">
                <a:solidFill>
                  <a:schemeClr val="tx1"/>
                </a:solidFill>
              </a:rPr>
              <a:t> suffered a heart attack and was placed on life support</a:t>
            </a:r>
          </a:p>
          <a:p>
            <a:r>
              <a:rPr lang="en-NZ" sz="1600" dirty="0">
                <a:solidFill>
                  <a:schemeClr val="tx1"/>
                </a:solidFill>
              </a:rPr>
              <a:t>3 August 2023 - Mr </a:t>
            </a:r>
            <a:r>
              <a:rPr lang="en-NZ" sz="1600" dirty="0" err="1">
                <a:solidFill>
                  <a:schemeClr val="tx1"/>
                </a:solidFill>
              </a:rPr>
              <a:t>Maharaj’s</a:t>
            </a:r>
            <a:r>
              <a:rPr lang="en-NZ" sz="1600" dirty="0">
                <a:solidFill>
                  <a:schemeClr val="tx1"/>
                </a:solidFill>
              </a:rPr>
              <a:t> family was advised of a decision to remove Mr </a:t>
            </a:r>
            <a:r>
              <a:rPr lang="en-NZ" sz="1600" dirty="0" err="1">
                <a:solidFill>
                  <a:schemeClr val="tx1"/>
                </a:solidFill>
              </a:rPr>
              <a:t>Maharaj</a:t>
            </a:r>
            <a:r>
              <a:rPr lang="en-NZ" sz="1600" dirty="0">
                <a:solidFill>
                  <a:schemeClr val="tx1"/>
                </a:solidFill>
              </a:rPr>
              <a:t> from life support the following day, there being no surgical or interventional options available to save Mr </a:t>
            </a:r>
            <a:r>
              <a:rPr lang="en-NZ" sz="1600" dirty="0" err="1">
                <a:solidFill>
                  <a:schemeClr val="tx1"/>
                </a:solidFill>
              </a:rPr>
              <a:t>Maharaj’s</a:t>
            </a:r>
            <a:r>
              <a:rPr lang="en-NZ" sz="1600" dirty="0">
                <a:solidFill>
                  <a:schemeClr val="tx1"/>
                </a:solidFill>
              </a:rPr>
              <a:t> life; and other patients with survivable conditions would have to be turned away in order to keep Mr </a:t>
            </a:r>
            <a:r>
              <a:rPr lang="en-NZ" sz="1600" dirty="0" err="1">
                <a:solidFill>
                  <a:schemeClr val="tx1"/>
                </a:solidFill>
              </a:rPr>
              <a:t>Maharaj</a:t>
            </a:r>
            <a:r>
              <a:rPr lang="en-NZ" sz="1600" dirty="0">
                <a:solidFill>
                  <a:schemeClr val="tx1"/>
                </a:solidFill>
              </a:rPr>
              <a:t> alive. </a:t>
            </a:r>
          </a:p>
          <a:p>
            <a:r>
              <a:rPr lang="en-NZ" sz="1600" dirty="0">
                <a:solidFill>
                  <a:schemeClr val="tx1"/>
                </a:solidFill>
              </a:rPr>
              <a:t>4 August 2023 - the family wrote to Health NZ confirming the family did not consent to the removal of life support and asking for at least five days to allow the family to obtain independent medical advice.</a:t>
            </a:r>
          </a:p>
          <a:p>
            <a:r>
              <a:rPr lang="en-NZ" sz="1600" dirty="0">
                <a:solidFill>
                  <a:schemeClr val="tx1"/>
                </a:solidFill>
              </a:rPr>
              <a:t>Late on 4 August 2023 - two applications were filed. Health NZ filed a statement of claim under the Declaratory Judgments Act 1908, seeking an order that it was lawful for Mr </a:t>
            </a:r>
            <a:r>
              <a:rPr lang="en-NZ" sz="1600" dirty="0" err="1">
                <a:solidFill>
                  <a:schemeClr val="tx1"/>
                </a:solidFill>
              </a:rPr>
              <a:t>Maharaj’s</a:t>
            </a:r>
            <a:r>
              <a:rPr lang="en-NZ" sz="1600" dirty="0">
                <a:solidFill>
                  <a:schemeClr val="tx1"/>
                </a:solidFill>
              </a:rPr>
              <a:t> treating clinicians to turn off life support with the effect that it would cause his death (and any ancillary orders appropriate or necessary) </a:t>
            </a:r>
          </a:p>
          <a:p>
            <a:r>
              <a:rPr lang="en-NZ" sz="1600" dirty="0">
                <a:solidFill>
                  <a:schemeClr val="tx1"/>
                </a:solidFill>
              </a:rPr>
              <a:t>Mr </a:t>
            </a:r>
            <a:r>
              <a:rPr lang="en-NZ" sz="1600" dirty="0" err="1">
                <a:solidFill>
                  <a:schemeClr val="tx1"/>
                </a:solidFill>
              </a:rPr>
              <a:t>Maharaj’s</a:t>
            </a:r>
            <a:r>
              <a:rPr lang="en-NZ" sz="1600" dirty="0">
                <a:solidFill>
                  <a:schemeClr val="tx1"/>
                </a:solidFill>
              </a:rPr>
              <a:t> sisters filed a notice of an interlocutory application for an interim injunction seeking orders that Health NZ refrain from turning off life support and continue to provide medical care as required until an independent medical opinion had been obtained and the family had carried out religious duties. </a:t>
            </a:r>
          </a:p>
          <a:p>
            <a:r>
              <a:rPr lang="en-US" sz="1600" dirty="0">
                <a:solidFill>
                  <a:schemeClr val="tx1"/>
                </a:solidFill>
              </a:rPr>
              <a:t>Evening of 4 August 2023 – two judicial teleconferences</a:t>
            </a:r>
          </a:p>
          <a:p>
            <a:r>
              <a:rPr lang="en-US" sz="1600" dirty="0">
                <a:solidFill>
                  <a:schemeClr val="tx1"/>
                </a:solidFill>
              </a:rPr>
              <a:t>7 August 2023 – evidence filed, further judicial teleconference</a:t>
            </a:r>
          </a:p>
          <a:p>
            <a:r>
              <a:rPr lang="en-US" sz="1600" dirty="0">
                <a:solidFill>
                  <a:schemeClr val="tx1"/>
                </a:solidFill>
              </a:rPr>
              <a:t>8 August 2023 - hearing</a:t>
            </a:r>
            <a:endParaRPr lang="en-NZ" sz="1600" dirty="0">
              <a:solidFill>
                <a:schemeClr val="tx1"/>
              </a:solidFill>
            </a:endParaRPr>
          </a:p>
        </p:txBody>
      </p:sp>
    </p:spTree>
    <p:extLst>
      <p:ext uri="{BB962C8B-B14F-4D97-AF65-F5344CB8AC3E}">
        <p14:creationId xmlns:p14="http://schemas.microsoft.com/office/powerpoint/2010/main" val="1524309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a:t>
            </a:r>
            <a:endParaRPr lang="en-NZ" dirty="0"/>
          </a:p>
        </p:txBody>
      </p:sp>
      <p:pic>
        <p:nvPicPr>
          <p:cNvPr id="4" name="Content Placeholder 3"/>
          <p:cNvPicPr>
            <a:picLocks noGrp="1" noChangeAspect="1"/>
          </p:cNvPicPr>
          <p:nvPr>
            <p:ph idx="4294967295"/>
          </p:nvPr>
        </p:nvPicPr>
        <p:blipFill>
          <a:blip r:embed="rId2"/>
          <a:stretch>
            <a:fillRect/>
          </a:stretch>
        </p:blipFill>
        <p:spPr>
          <a:xfrm>
            <a:off x="3696345" y="1433948"/>
            <a:ext cx="3851329" cy="2648421"/>
          </a:xfrm>
          <a:prstGeom prst="rect">
            <a:avLst/>
          </a:prstGeom>
        </p:spPr>
      </p:pic>
      <p:pic>
        <p:nvPicPr>
          <p:cNvPr id="5" name="Picture 4"/>
          <p:cNvPicPr>
            <a:picLocks noChangeAspect="1"/>
          </p:cNvPicPr>
          <p:nvPr/>
        </p:nvPicPr>
        <p:blipFill>
          <a:blip r:embed="rId3"/>
          <a:stretch>
            <a:fillRect/>
          </a:stretch>
        </p:blipFill>
        <p:spPr>
          <a:xfrm>
            <a:off x="3696345" y="4082369"/>
            <a:ext cx="3851329" cy="1984019"/>
          </a:xfrm>
          <a:prstGeom prst="rect">
            <a:avLst/>
          </a:prstGeom>
        </p:spPr>
      </p:pic>
    </p:spTree>
    <p:extLst>
      <p:ext uri="{BB962C8B-B14F-4D97-AF65-F5344CB8AC3E}">
        <p14:creationId xmlns:p14="http://schemas.microsoft.com/office/powerpoint/2010/main" val="133802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normAutofit fontScale="77500" lnSpcReduction="20000"/>
          </a:bodyPr>
          <a:lstStyle/>
          <a:p>
            <a:pPr marL="0" indent="0">
              <a:buNone/>
            </a:pPr>
            <a:r>
              <a:rPr lang="en-US" sz="3600" i="1" dirty="0">
                <a:latin typeface="+mj-lt"/>
              </a:rPr>
              <a:t>Health New Zealand | Te </a:t>
            </a:r>
            <a:r>
              <a:rPr lang="en-US" sz="3600" i="1" dirty="0" err="1">
                <a:latin typeface="+mj-lt"/>
              </a:rPr>
              <a:t>Whatu</a:t>
            </a:r>
            <a:r>
              <a:rPr lang="en-US" sz="3600" i="1" dirty="0">
                <a:latin typeface="+mj-lt"/>
              </a:rPr>
              <a:t> </a:t>
            </a:r>
            <a:r>
              <a:rPr lang="en-US" sz="3600" i="1" dirty="0" err="1">
                <a:latin typeface="+mj-lt"/>
              </a:rPr>
              <a:t>Ora</a:t>
            </a:r>
            <a:r>
              <a:rPr lang="en-US" sz="3600" i="1" dirty="0">
                <a:latin typeface="+mj-lt"/>
              </a:rPr>
              <a:t>, Te </a:t>
            </a:r>
            <a:r>
              <a:rPr lang="en-US" sz="3600" i="1" dirty="0" err="1">
                <a:latin typeface="+mj-lt"/>
              </a:rPr>
              <a:t>Toka</a:t>
            </a:r>
            <a:r>
              <a:rPr lang="en-US" sz="3600" i="1" dirty="0">
                <a:latin typeface="+mj-lt"/>
              </a:rPr>
              <a:t> </a:t>
            </a:r>
            <a:r>
              <a:rPr lang="en-US" sz="3600" i="1" dirty="0" err="1">
                <a:latin typeface="+mj-lt"/>
              </a:rPr>
              <a:t>Tumai</a:t>
            </a:r>
            <a:r>
              <a:rPr lang="en-US" sz="3600" i="1" dirty="0">
                <a:latin typeface="+mj-lt"/>
              </a:rPr>
              <a:t> Auckland v Hill </a:t>
            </a:r>
            <a:r>
              <a:rPr lang="en-US" sz="3600" dirty="0">
                <a:latin typeface="+mj-lt"/>
              </a:rPr>
              <a:t>[2025] NZHC 427</a:t>
            </a:r>
          </a:p>
          <a:p>
            <a:pPr marL="0" indent="0">
              <a:buNone/>
            </a:pPr>
            <a:r>
              <a:rPr lang="en-US" sz="3600" i="1" dirty="0">
                <a:latin typeface="+mj-lt"/>
              </a:rPr>
              <a:t>and</a:t>
            </a:r>
          </a:p>
          <a:p>
            <a:pPr marL="0" indent="0">
              <a:buNone/>
            </a:pPr>
            <a:r>
              <a:rPr lang="en-US" sz="3600" i="1" dirty="0">
                <a:latin typeface="+mj-lt"/>
              </a:rPr>
              <a:t>Winston v Health New Zealand</a:t>
            </a:r>
            <a:r>
              <a:rPr lang="en-US" sz="3600" dirty="0">
                <a:latin typeface="+mj-lt"/>
              </a:rPr>
              <a:t> [2025] NZSC 27</a:t>
            </a:r>
            <a:endParaRPr lang="en-NZ" sz="3600" dirty="0">
              <a:latin typeface="+mj-lt"/>
            </a:endParaRPr>
          </a:p>
          <a:p>
            <a:endParaRPr lang="en-NZ" dirty="0"/>
          </a:p>
        </p:txBody>
      </p:sp>
      <p:pic>
        <p:nvPicPr>
          <p:cNvPr id="5" name="Content Placeholder 3"/>
          <p:cNvPicPr>
            <a:picLocks noGrp="1" noChangeAspect="1"/>
          </p:cNvPicPr>
          <p:nvPr>
            <p:ph idx="10"/>
          </p:nvPr>
        </p:nvPicPr>
        <p:blipFill>
          <a:blip r:embed="rId2"/>
          <a:stretch>
            <a:fillRect/>
          </a:stretch>
        </p:blipFill>
        <p:spPr>
          <a:xfrm>
            <a:off x="5979335" y="3068665"/>
            <a:ext cx="1820517" cy="2474670"/>
          </a:xfrm>
          <a:prstGeom prst="rect">
            <a:avLst/>
          </a:prstGeom>
        </p:spPr>
      </p:pic>
      <p:pic>
        <p:nvPicPr>
          <p:cNvPr id="6" name="Content Placeholder 3"/>
          <p:cNvPicPr>
            <a:picLocks noGrp="1" noChangeAspect="1"/>
          </p:cNvPicPr>
          <p:nvPr>
            <p:ph idx="11"/>
          </p:nvPr>
        </p:nvPicPr>
        <p:blipFill>
          <a:blip r:embed="rId3"/>
          <a:stretch>
            <a:fillRect/>
          </a:stretch>
        </p:blipFill>
        <p:spPr>
          <a:xfrm>
            <a:off x="8892300" y="1617663"/>
            <a:ext cx="1955963" cy="3786187"/>
          </a:xfrm>
          <a:prstGeom prst="rect">
            <a:avLst/>
          </a:prstGeom>
        </p:spPr>
      </p:pic>
      <p:pic>
        <p:nvPicPr>
          <p:cNvPr id="3" name="Picture 2"/>
          <p:cNvPicPr>
            <a:picLocks noChangeAspect="1"/>
          </p:cNvPicPr>
          <p:nvPr/>
        </p:nvPicPr>
        <p:blipFill>
          <a:blip r:embed="rId4"/>
          <a:stretch>
            <a:fillRect/>
          </a:stretch>
        </p:blipFill>
        <p:spPr>
          <a:xfrm>
            <a:off x="4427544" y="1278690"/>
            <a:ext cx="1888015" cy="2565843"/>
          </a:xfrm>
          <a:prstGeom prst="rect">
            <a:avLst/>
          </a:prstGeom>
        </p:spPr>
      </p:pic>
    </p:spTree>
    <p:extLst>
      <p:ext uri="{BB962C8B-B14F-4D97-AF65-F5344CB8AC3E}">
        <p14:creationId xmlns:p14="http://schemas.microsoft.com/office/powerpoint/2010/main" val="378037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Chronology</a:t>
            </a:r>
            <a:endParaRPr lang="en-NZ" dirty="0"/>
          </a:p>
        </p:txBody>
      </p:sp>
      <p:sp>
        <p:nvSpPr>
          <p:cNvPr id="3" name="Content Placeholder 2"/>
          <p:cNvSpPr>
            <a:spLocks noGrp="1"/>
          </p:cNvSpPr>
          <p:nvPr>
            <p:ph idx="4294967295"/>
          </p:nvPr>
        </p:nvSpPr>
        <p:spPr/>
        <p:txBody>
          <a:bodyPr>
            <a:noAutofit/>
          </a:bodyPr>
          <a:lstStyle/>
          <a:p>
            <a:r>
              <a:rPr lang="en-NZ" sz="2000" dirty="0">
                <a:solidFill>
                  <a:schemeClr val="tx1"/>
                </a:solidFill>
              </a:rPr>
              <a:t>Flower was a six-year-old girl who has been diagnosed with B-cell acute lymphoblastic leukaemia, a type of cancer that develops in the bone marrow.</a:t>
            </a:r>
          </a:p>
          <a:p>
            <a:r>
              <a:rPr lang="en-NZ" sz="2000" dirty="0">
                <a:solidFill>
                  <a:schemeClr val="tx1"/>
                </a:solidFill>
              </a:rPr>
              <a:t>Flower completed induction chemotherapy treatment, but after beginning consolidation treatment on 13 January 2025, Flower’s parents withdrew consent to her ongoing treatment.</a:t>
            </a:r>
          </a:p>
          <a:p>
            <a:r>
              <a:rPr lang="en-US" sz="2000" dirty="0">
                <a:solidFill>
                  <a:schemeClr val="tx1"/>
                </a:solidFill>
              </a:rPr>
              <a:t>17 February 2025 – ROC to </a:t>
            </a:r>
            <a:r>
              <a:rPr lang="en-US" sz="2000" dirty="0" err="1">
                <a:solidFill>
                  <a:schemeClr val="tx1"/>
                </a:solidFill>
              </a:rPr>
              <a:t>Oranga</a:t>
            </a:r>
            <a:r>
              <a:rPr lang="en-US" sz="2000" dirty="0">
                <a:solidFill>
                  <a:schemeClr val="tx1"/>
                </a:solidFill>
              </a:rPr>
              <a:t> </a:t>
            </a:r>
            <a:r>
              <a:rPr lang="en-US" sz="2000" dirty="0" err="1">
                <a:solidFill>
                  <a:schemeClr val="tx1"/>
                </a:solidFill>
              </a:rPr>
              <a:t>Tamariki</a:t>
            </a:r>
            <a:endParaRPr lang="en-US" sz="2000" dirty="0">
              <a:solidFill>
                <a:schemeClr val="tx1"/>
              </a:solidFill>
            </a:endParaRPr>
          </a:p>
          <a:p>
            <a:r>
              <a:rPr lang="en-US" sz="2000" dirty="0">
                <a:solidFill>
                  <a:schemeClr val="tx1"/>
                </a:solidFill>
              </a:rPr>
              <a:t>21 February 2025 – Parents and clinicians met</a:t>
            </a:r>
          </a:p>
          <a:p>
            <a:r>
              <a:rPr lang="en-US" sz="2000" dirty="0">
                <a:solidFill>
                  <a:schemeClr val="tx1"/>
                </a:solidFill>
              </a:rPr>
              <a:t>24 February 2025 – treatment due to be re-commenced, but id not attend</a:t>
            </a:r>
          </a:p>
          <a:p>
            <a:r>
              <a:rPr lang="en-US" sz="2000" dirty="0">
                <a:solidFill>
                  <a:schemeClr val="tx1"/>
                </a:solidFill>
              </a:rPr>
              <a:t>27 February 2025 – proceedings filed by Health NZ</a:t>
            </a:r>
          </a:p>
          <a:p>
            <a:r>
              <a:rPr lang="en-US" sz="2000" dirty="0">
                <a:solidFill>
                  <a:schemeClr val="tx1"/>
                </a:solidFill>
              </a:rPr>
              <a:t>5 March 2025 – Health NZ filed an application for an urgent interim guardianship order because the family were alleged to be trying to leave the country. Granted by the Court.</a:t>
            </a:r>
          </a:p>
          <a:p>
            <a:r>
              <a:rPr lang="en-US" sz="2000" dirty="0">
                <a:solidFill>
                  <a:schemeClr val="tx1"/>
                </a:solidFill>
              </a:rPr>
              <a:t>6 March 2025 - hearing</a:t>
            </a:r>
            <a:endParaRPr lang="en-NZ" sz="2000" dirty="0">
              <a:solidFill>
                <a:schemeClr val="tx1"/>
              </a:solidFill>
            </a:endParaRPr>
          </a:p>
        </p:txBody>
      </p:sp>
    </p:spTree>
    <p:extLst>
      <p:ext uri="{BB962C8B-B14F-4D97-AF65-F5344CB8AC3E}">
        <p14:creationId xmlns:p14="http://schemas.microsoft.com/office/powerpoint/2010/main" val="393203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Our perspective</a:t>
            </a:r>
            <a:endParaRPr lang="en-NZ" dirty="0"/>
          </a:p>
        </p:txBody>
      </p:sp>
      <p:sp>
        <p:nvSpPr>
          <p:cNvPr id="4" name="Content Placeholder 3"/>
          <p:cNvSpPr>
            <a:spLocks noGrp="1"/>
          </p:cNvSpPr>
          <p:nvPr>
            <p:ph idx="4294967295"/>
          </p:nvPr>
        </p:nvSpPr>
        <p:spPr>
          <a:xfrm>
            <a:off x="5704609" y="798163"/>
            <a:ext cx="6005946" cy="5378800"/>
          </a:xfrm>
        </p:spPr>
        <p:txBody>
          <a:bodyPr>
            <a:normAutofit/>
          </a:bodyPr>
          <a:lstStyle/>
          <a:p>
            <a:pPr marL="457200" lvl="1" indent="0">
              <a:buNone/>
            </a:pPr>
            <a:r>
              <a:rPr lang="en-US" sz="2600" dirty="0"/>
              <a:t>Health New Zealand | Te </a:t>
            </a:r>
            <a:r>
              <a:rPr lang="en-US" sz="2600" dirty="0" err="1"/>
              <a:t>Whatu</a:t>
            </a:r>
            <a:r>
              <a:rPr lang="en-US" sz="2600" dirty="0"/>
              <a:t> </a:t>
            </a:r>
            <a:r>
              <a:rPr lang="en-US" sz="2600" dirty="0" err="1"/>
              <a:t>Ora</a:t>
            </a:r>
            <a:r>
              <a:rPr lang="en-US" sz="2600" dirty="0"/>
              <a:t> Specialist </a:t>
            </a:r>
            <a:r>
              <a:rPr lang="en-US" sz="2600" dirty="0" err="1"/>
              <a:t>Clinico</a:t>
            </a:r>
            <a:r>
              <a:rPr lang="en-US" sz="2600" dirty="0"/>
              <a:t>-Legal </a:t>
            </a:r>
            <a:r>
              <a:rPr lang="en-US" sz="2600" dirty="0" err="1"/>
              <a:t>Inhouse</a:t>
            </a:r>
            <a:r>
              <a:rPr lang="en-US" sz="2600" dirty="0"/>
              <a:t> Lawyers</a:t>
            </a:r>
            <a:endParaRPr lang="en-NZ" sz="2600" dirty="0"/>
          </a:p>
        </p:txBody>
      </p:sp>
      <p:pic>
        <p:nvPicPr>
          <p:cNvPr id="6" name="Picture 2" descr="health system has been under pressure ...">
            <a:extLst>
              <a:ext uri="{FF2B5EF4-FFF2-40B4-BE49-F238E27FC236}">
                <a16:creationId xmlns:a16="http://schemas.microsoft.com/office/drawing/2014/main" id="{C3BA9C56-5842-840A-575B-01E64B1F093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b="-1"/>
          <a:stretch/>
        </p:blipFill>
        <p:spPr bwMode="auto">
          <a:xfrm>
            <a:off x="6790753" y="2390735"/>
            <a:ext cx="3356264" cy="3786228"/>
          </a:xfrm>
          <a:prstGeom prst="rect">
            <a:avLst/>
          </a:prstGeom>
          <a:solidFill>
            <a:srgbClr val="FFFFFF"/>
          </a:solidFill>
        </p:spPr>
      </p:pic>
    </p:spTree>
    <p:extLst>
      <p:ext uri="{BB962C8B-B14F-4D97-AF65-F5344CB8AC3E}">
        <p14:creationId xmlns:p14="http://schemas.microsoft.com/office/powerpoint/2010/main" val="1624157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Decision(s)</a:t>
            </a:r>
            <a:endParaRPr lang="en-NZ" dirty="0"/>
          </a:p>
        </p:txBody>
      </p:sp>
      <p:pic>
        <p:nvPicPr>
          <p:cNvPr id="4" name="Content Placeholder 3"/>
          <p:cNvPicPr>
            <a:picLocks noGrp="1" noChangeAspect="1"/>
          </p:cNvPicPr>
          <p:nvPr>
            <p:ph idx="4294967295"/>
          </p:nvPr>
        </p:nvPicPr>
        <p:blipFill>
          <a:blip r:embed="rId2"/>
          <a:stretch>
            <a:fillRect/>
          </a:stretch>
        </p:blipFill>
        <p:spPr>
          <a:xfrm>
            <a:off x="1001926" y="1533149"/>
            <a:ext cx="2810956" cy="4405313"/>
          </a:xfrm>
          <a:prstGeom prst="rect">
            <a:avLst/>
          </a:prstGeom>
        </p:spPr>
      </p:pic>
      <p:pic>
        <p:nvPicPr>
          <p:cNvPr id="5" name="Picture 4"/>
          <p:cNvPicPr>
            <a:picLocks noChangeAspect="1"/>
          </p:cNvPicPr>
          <p:nvPr/>
        </p:nvPicPr>
        <p:blipFill>
          <a:blip r:embed="rId3"/>
          <a:stretch>
            <a:fillRect/>
          </a:stretch>
        </p:blipFill>
        <p:spPr>
          <a:xfrm>
            <a:off x="3812882" y="1533149"/>
            <a:ext cx="3060236" cy="1605258"/>
          </a:xfrm>
          <a:prstGeom prst="rect">
            <a:avLst/>
          </a:prstGeom>
        </p:spPr>
      </p:pic>
      <p:pic>
        <p:nvPicPr>
          <p:cNvPr id="6" name="Picture 5"/>
          <p:cNvPicPr>
            <a:picLocks noChangeAspect="1"/>
          </p:cNvPicPr>
          <p:nvPr/>
        </p:nvPicPr>
        <p:blipFill>
          <a:blip r:embed="rId4"/>
          <a:stretch>
            <a:fillRect/>
          </a:stretch>
        </p:blipFill>
        <p:spPr>
          <a:xfrm>
            <a:off x="7944288" y="1677735"/>
            <a:ext cx="2843455" cy="4378920"/>
          </a:xfrm>
          <a:prstGeom prst="rect">
            <a:avLst/>
          </a:prstGeom>
        </p:spPr>
      </p:pic>
    </p:spTree>
    <p:extLst>
      <p:ext uri="{BB962C8B-B14F-4D97-AF65-F5344CB8AC3E}">
        <p14:creationId xmlns:p14="http://schemas.microsoft.com/office/powerpoint/2010/main" val="2055397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themes</a:t>
            </a:r>
            <a:endParaRPr lang="en-NZ" dirty="0"/>
          </a:p>
        </p:txBody>
      </p:sp>
      <p:sp>
        <p:nvSpPr>
          <p:cNvPr id="3" name="Content Placeholder 2"/>
          <p:cNvSpPr>
            <a:spLocks noGrp="1"/>
          </p:cNvSpPr>
          <p:nvPr>
            <p:ph idx="4294967295"/>
          </p:nvPr>
        </p:nvSpPr>
        <p:spPr>
          <a:xfrm>
            <a:off x="838200" y="1697064"/>
            <a:ext cx="10515600" cy="4226216"/>
          </a:xfrm>
        </p:spPr>
        <p:txBody>
          <a:bodyPr>
            <a:normAutofit fontScale="92500" lnSpcReduction="20000"/>
          </a:bodyPr>
          <a:lstStyle/>
          <a:p>
            <a:r>
              <a:rPr lang="en-US" dirty="0">
                <a:solidFill>
                  <a:schemeClr val="tx1"/>
                </a:solidFill>
              </a:rPr>
              <a:t>Life and death situations</a:t>
            </a:r>
          </a:p>
          <a:p>
            <a:r>
              <a:rPr lang="en-US" dirty="0">
                <a:solidFill>
                  <a:schemeClr val="tx1"/>
                </a:solidFill>
              </a:rPr>
              <a:t>Involving many different parties with a range of interests</a:t>
            </a:r>
          </a:p>
          <a:p>
            <a:r>
              <a:rPr lang="en-US" dirty="0">
                <a:solidFill>
                  <a:schemeClr val="tx1"/>
                </a:solidFill>
              </a:rPr>
              <a:t>Often emotional and distressing for all involved</a:t>
            </a:r>
          </a:p>
          <a:p>
            <a:r>
              <a:rPr lang="en-US" dirty="0">
                <a:solidFill>
                  <a:schemeClr val="tx1"/>
                </a:solidFill>
              </a:rPr>
              <a:t>Requires near immediate and decisive decision-making </a:t>
            </a:r>
          </a:p>
          <a:p>
            <a:r>
              <a:rPr lang="en-US" dirty="0">
                <a:solidFill>
                  <a:schemeClr val="tx1"/>
                </a:solidFill>
              </a:rPr>
              <a:t>And considered, confident advice and guidance</a:t>
            </a:r>
          </a:p>
          <a:p>
            <a:r>
              <a:rPr lang="en-US" dirty="0">
                <a:solidFill>
                  <a:schemeClr val="tx1"/>
                </a:solidFill>
              </a:rPr>
              <a:t>Time is usually not on your side</a:t>
            </a:r>
          </a:p>
          <a:p>
            <a:r>
              <a:rPr lang="en-US" dirty="0">
                <a:solidFill>
                  <a:schemeClr val="tx1"/>
                </a:solidFill>
              </a:rPr>
              <a:t>Evidence and the presentation of evidence and submissions often needs to happen fast – within a few hours or days</a:t>
            </a:r>
          </a:p>
          <a:p>
            <a:r>
              <a:rPr lang="en-US" dirty="0">
                <a:solidFill>
                  <a:schemeClr val="tx1"/>
                </a:solidFill>
              </a:rPr>
              <a:t>Your role is to guide, support, advise, navigate, prepare, escalate</a:t>
            </a:r>
          </a:p>
          <a:p>
            <a:r>
              <a:rPr lang="en-US" dirty="0">
                <a:solidFill>
                  <a:schemeClr val="tx1"/>
                </a:solidFill>
              </a:rPr>
              <a:t>And – the media is often also involved, so that needs to be managed too</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NZ" dirty="0"/>
          </a:p>
        </p:txBody>
      </p:sp>
    </p:spTree>
    <p:extLst>
      <p:ext uri="{BB962C8B-B14F-4D97-AF65-F5344CB8AC3E}">
        <p14:creationId xmlns:p14="http://schemas.microsoft.com/office/powerpoint/2010/main" val="2054713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Our role</a:t>
            </a:r>
            <a:endParaRPr lang="en-NZ" sz="3200" dirty="0"/>
          </a:p>
        </p:txBody>
      </p:sp>
      <p:sp>
        <p:nvSpPr>
          <p:cNvPr id="3" name="Content Placeholder 2"/>
          <p:cNvSpPr>
            <a:spLocks noGrp="1"/>
          </p:cNvSpPr>
          <p:nvPr>
            <p:ph idx="4294967295"/>
          </p:nvPr>
        </p:nvSpPr>
        <p:spPr>
          <a:xfrm>
            <a:off x="838200" y="1517073"/>
            <a:ext cx="10515600" cy="4406207"/>
          </a:xfrm>
        </p:spPr>
        <p:txBody>
          <a:bodyPr>
            <a:normAutofit fontScale="92500" lnSpcReduction="20000"/>
          </a:bodyPr>
          <a:lstStyle/>
          <a:p>
            <a:r>
              <a:rPr lang="en-US" dirty="0" err="1">
                <a:solidFill>
                  <a:schemeClr val="tx1"/>
                </a:solidFill>
              </a:rPr>
              <a:t>Recognising</a:t>
            </a:r>
            <a:r>
              <a:rPr lang="en-US" dirty="0">
                <a:solidFill>
                  <a:schemeClr val="tx1"/>
                </a:solidFill>
              </a:rPr>
              <a:t> the risks for the organization and staff</a:t>
            </a:r>
          </a:p>
          <a:p>
            <a:r>
              <a:rPr lang="en-US" dirty="0">
                <a:solidFill>
                  <a:schemeClr val="tx1"/>
                </a:solidFill>
              </a:rPr>
              <a:t>Drawing on our subject matter expertise to map out the way forward </a:t>
            </a:r>
          </a:p>
          <a:p>
            <a:r>
              <a:rPr lang="en-US" dirty="0">
                <a:solidFill>
                  <a:schemeClr val="tx1"/>
                </a:solidFill>
              </a:rPr>
              <a:t>Seeking the authority of the Court to enable determination of the patient’s rights, whilst also protecting the organization and staff</a:t>
            </a:r>
          </a:p>
          <a:p>
            <a:r>
              <a:rPr lang="en-US" dirty="0">
                <a:solidFill>
                  <a:schemeClr val="tx1"/>
                </a:solidFill>
              </a:rPr>
              <a:t>Providing urgent advice and guidance on steps to be taken to provide the Court with the best information possible to make a determination</a:t>
            </a:r>
          </a:p>
          <a:p>
            <a:r>
              <a:rPr lang="en-US" dirty="0">
                <a:solidFill>
                  <a:schemeClr val="tx1"/>
                </a:solidFill>
              </a:rPr>
              <a:t>Drawing on our relationships, and the trust and confidence of our clinical and managerial colleagues, to support them, escalate appropriately, and prepare the case for hearing</a:t>
            </a:r>
          </a:p>
          <a:p>
            <a:r>
              <a:rPr lang="en-US" dirty="0">
                <a:solidFill>
                  <a:schemeClr val="tx1"/>
                </a:solidFill>
              </a:rPr>
              <a:t>Appearing at short notice, and ensuring the issues for determination before the Court are focused and constrained (given the urgency)</a:t>
            </a:r>
            <a:endParaRPr lang="en-NZ" dirty="0">
              <a:solidFill>
                <a:schemeClr val="tx1"/>
              </a:solidFill>
            </a:endParaRPr>
          </a:p>
          <a:p>
            <a:endParaRPr lang="en-NZ" dirty="0"/>
          </a:p>
        </p:txBody>
      </p:sp>
    </p:spTree>
    <p:extLst>
      <p:ext uri="{BB962C8B-B14F-4D97-AF65-F5344CB8AC3E}">
        <p14:creationId xmlns:p14="http://schemas.microsoft.com/office/powerpoint/2010/main" val="266690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What difference do we make in these proceedings?</a:t>
            </a:r>
            <a:endParaRPr lang="en-NZ" sz="2800" dirty="0"/>
          </a:p>
        </p:txBody>
      </p:sp>
      <p:sp>
        <p:nvSpPr>
          <p:cNvPr id="3" name="Content Placeholder 2"/>
          <p:cNvSpPr>
            <a:spLocks noGrp="1"/>
          </p:cNvSpPr>
          <p:nvPr>
            <p:ph idx="4294967295"/>
          </p:nvPr>
        </p:nvSpPr>
        <p:spPr>
          <a:xfrm>
            <a:off x="914400" y="1542081"/>
            <a:ext cx="10439400" cy="4634881"/>
          </a:xfrm>
        </p:spPr>
        <p:txBody>
          <a:bodyPr>
            <a:normAutofit/>
          </a:bodyPr>
          <a:lstStyle/>
          <a:p>
            <a:r>
              <a:rPr lang="en-US" dirty="0"/>
              <a:t>We are able to act quickly</a:t>
            </a:r>
          </a:p>
          <a:p>
            <a:r>
              <a:rPr lang="en-US" dirty="0"/>
              <a:t>We are able to identify, articulate and advise on the legal and practical issues on the basis of our experience and expertise</a:t>
            </a:r>
          </a:p>
          <a:p>
            <a:r>
              <a:rPr lang="en-US" dirty="0"/>
              <a:t>We are able to support our managers and clinicians through a process that is often urgent and has significant consequences</a:t>
            </a:r>
          </a:p>
          <a:p>
            <a:r>
              <a:rPr lang="en-US" dirty="0"/>
              <a:t>We provide access to a mechanism that allows our clinicians and managers to do the right thing</a:t>
            </a:r>
          </a:p>
          <a:p>
            <a:r>
              <a:rPr lang="en-US" dirty="0"/>
              <a:t>This is our playground – it is not a fun place for non-lawyers, and it is our job to help them navigate this, whether we are acting ourselves or instructing external lawyers</a:t>
            </a:r>
          </a:p>
          <a:p>
            <a:endParaRPr lang="en-US" dirty="0"/>
          </a:p>
          <a:p>
            <a:pPr marL="0" indent="0">
              <a:buNone/>
            </a:pPr>
            <a:endParaRPr lang="en-NZ" dirty="0"/>
          </a:p>
        </p:txBody>
      </p:sp>
    </p:spTree>
    <p:extLst>
      <p:ext uri="{BB962C8B-B14F-4D97-AF65-F5344CB8AC3E}">
        <p14:creationId xmlns:p14="http://schemas.microsoft.com/office/powerpoint/2010/main" val="3105592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normAutofit/>
          </a:bodyPr>
          <a:lstStyle/>
          <a:p>
            <a:pPr marL="0" indent="0">
              <a:buNone/>
            </a:pPr>
            <a:r>
              <a:rPr lang="en-US" sz="4000" dirty="0">
                <a:latin typeface="+mj-lt"/>
              </a:rPr>
              <a:t>We have influence and are able to effect change</a:t>
            </a:r>
            <a:endParaRPr lang="en-NZ" sz="4000" dirty="0">
              <a:latin typeface="+mj-lt"/>
            </a:endParaRPr>
          </a:p>
        </p:txBody>
      </p:sp>
      <p:sp>
        <p:nvSpPr>
          <p:cNvPr id="4" name="Content Placeholder 3"/>
          <p:cNvSpPr>
            <a:spLocks noGrp="1"/>
          </p:cNvSpPr>
          <p:nvPr>
            <p:ph idx="11"/>
          </p:nvPr>
        </p:nvSpPr>
        <p:spPr/>
        <p:txBody>
          <a:bodyPr>
            <a:normAutofit fontScale="77500" lnSpcReduction="20000"/>
          </a:bodyPr>
          <a:lstStyle/>
          <a:p>
            <a:r>
              <a:rPr lang="en-NZ" dirty="0"/>
              <a:t>Through:</a:t>
            </a:r>
          </a:p>
          <a:p>
            <a:pPr lvl="1"/>
            <a:r>
              <a:rPr lang="en-NZ" dirty="0"/>
              <a:t>Our understanding of the organisation</a:t>
            </a:r>
          </a:p>
          <a:p>
            <a:pPr lvl="1"/>
            <a:r>
              <a:rPr lang="en-US" dirty="0"/>
              <a:t>Our knowledge and expertise of the law and the operating environment</a:t>
            </a:r>
          </a:p>
          <a:p>
            <a:pPr lvl="1"/>
            <a:r>
              <a:rPr lang="en-US" dirty="0"/>
              <a:t>Our relationships and connections</a:t>
            </a:r>
          </a:p>
          <a:p>
            <a:pPr lvl="1"/>
            <a:r>
              <a:rPr lang="en-US" dirty="0"/>
              <a:t>Building trust and confidence</a:t>
            </a:r>
          </a:p>
          <a:p>
            <a:pPr lvl="1"/>
            <a:r>
              <a:rPr lang="en-US" dirty="0"/>
              <a:t>Operating within the values and culture of the organisation</a:t>
            </a:r>
          </a:p>
          <a:p>
            <a:pPr lvl="1"/>
            <a:r>
              <a:rPr lang="en-US" dirty="0"/>
              <a:t>Escalating issues where appropriate</a:t>
            </a:r>
          </a:p>
          <a:p>
            <a:pPr lvl="1"/>
            <a:r>
              <a:rPr lang="en-US" dirty="0"/>
              <a:t>Monitoring actions intended to effect change</a:t>
            </a:r>
          </a:p>
          <a:p>
            <a:endParaRPr lang="en-NZ" dirty="0"/>
          </a:p>
        </p:txBody>
      </p:sp>
      <p:pic>
        <p:nvPicPr>
          <p:cNvPr id="3074" name="Picture 2" descr="Successful Stakeholder Influencing ..."/>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652962" y="271065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094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11BC-1123-BBFF-17EF-49997AD14BDC}"/>
              </a:ext>
            </a:extLst>
          </p:cNvPr>
          <p:cNvSpPr>
            <a:spLocks noGrp="1"/>
          </p:cNvSpPr>
          <p:nvPr>
            <p:ph type="title"/>
          </p:nvPr>
        </p:nvSpPr>
        <p:spPr/>
        <p:txBody>
          <a:bodyPr/>
          <a:lstStyle/>
          <a:p>
            <a:r>
              <a:rPr lang="en-NZ" dirty="0"/>
              <a:t>Take home messages</a:t>
            </a:r>
          </a:p>
        </p:txBody>
      </p:sp>
      <p:sp>
        <p:nvSpPr>
          <p:cNvPr id="3" name="Content Placeholder 2">
            <a:extLst>
              <a:ext uri="{FF2B5EF4-FFF2-40B4-BE49-F238E27FC236}">
                <a16:creationId xmlns:a16="http://schemas.microsoft.com/office/drawing/2014/main" id="{D03960C2-AB1F-D08E-4D54-505573A388EE}"/>
              </a:ext>
            </a:extLst>
          </p:cNvPr>
          <p:cNvSpPr>
            <a:spLocks noGrp="1"/>
          </p:cNvSpPr>
          <p:nvPr>
            <p:ph idx="4294967295"/>
          </p:nvPr>
        </p:nvSpPr>
        <p:spPr>
          <a:xfrm>
            <a:off x="838200" y="1517073"/>
            <a:ext cx="10515600" cy="4406207"/>
          </a:xfrm>
        </p:spPr>
        <p:txBody>
          <a:bodyPr>
            <a:normAutofit lnSpcReduction="10000"/>
          </a:bodyPr>
          <a:lstStyle/>
          <a:p>
            <a:r>
              <a:rPr lang="en-NZ" dirty="0"/>
              <a:t>Be passionate about what you and your team do. You do make a real difference!</a:t>
            </a:r>
          </a:p>
          <a:p>
            <a:r>
              <a:rPr lang="en-NZ" dirty="0"/>
              <a:t>Use every opportunity to learn more about the business of your organisation – the more you know the better you can advise.</a:t>
            </a:r>
          </a:p>
          <a:p>
            <a:r>
              <a:rPr lang="en-NZ" dirty="0"/>
              <a:t>Build those connections, both within and outside the organisation</a:t>
            </a:r>
          </a:p>
          <a:p>
            <a:r>
              <a:rPr lang="en-NZ" dirty="0"/>
              <a:t>Look after yourself and others in the team. It can be a tough gig – and, depending on the nature of your work, may impact on your own wellbeing</a:t>
            </a:r>
          </a:p>
          <a:p>
            <a:r>
              <a:rPr lang="en-US" dirty="0"/>
              <a:t>Make sure you acknowledge the potential for that impact, and that you seek support</a:t>
            </a:r>
            <a:endParaRPr lang="en-NZ" dirty="0"/>
          </a:p>
        </p:txBody>
      </p:sp>
    </p:spTree>
    <p:extLst>
      <p:ext uri="{BB962C8B-B14F-4D97-AF65-F5344CB8AC3E}">
        <p14:creationId xmlns:p14="http://schemas.microsoft.com/office/powerpoint/2010/main" val="2148184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2DAE-5A99-F055-2AC6-9F2EA3DB28B6}"/>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NZ" sz="4800" dirty="0"/>
              <a:t>Questions?</a:t>
            </a:r>
          </a:p>
        </p:txBody>
      </p:sp>
    </p:spTree>
    <p:extLst>
      <p:ext uri="{BB962C8B-B14F-4D97-AF65-F5344CB8AC3E}">
        <p14:creationId xmlns:p14="http://schemas.microsoft.com/office/powerpoint/2010/main" val="428275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4B5DB0-A0ED-B97E-ABF8-BA3C38AEE94F}"/>
              </a:ext>
            </a:extLst>
          </p:cNvPr>
          <p:cNvSpPr>
            <a:spLocks noGrp="1"/>
          </p:cNvSpPr>
          <p:nvPr>
            <p:ph type="body" idx="1"/>
          </p:nvPr>
        </p:nvSpPr>
        <p:spPr/>
        <p:txBody>
          <a:bodyPr/>
          <a:lstStyle/>
          <a:p>
            <a:r>
              <a:rPr lang="en-NZ" dirty="0"/>
              <a:t>The value we add as inhouse lawyers</a:t>
            </a:r>
          </a:p>
        </p:txBody>
      </p:sp>
      <p:sp>
        <p:nvSpPr>
          <p:cNvPr id="4" name="Content Placeholder 3">
            <a:extLst>
              <a:ext uri="{FF2B5EF4-FFF2-40B4-BE49-F238E27FC236}">
                <a16:creationId xmlns:a16="http://schemas.microsoft.com/office/drawing/2014/main" id="{CB933C62-CF25-EB6D-B169-696C118A0CAA}"/>
              </a:ext>
            </a:extLst>
          </p:cNvPr>
          <p:cNvSpPr>
            <a:spLocks noGrp="1"/>
          </p:cNvSpPr>
          <p:nvPr>
            <p:ph idx="4294967295"/>
          </p:nvPr>
        </p:nvSpPr>
        <p:spPr>
          <a:xfrm>
            <a:off x="5704609" y="866274"/>
            <a:ext cx="6005946" cy="5310689"/>
          </a:xfrm>
        </p:spPr>
        <p:txBody>
          <a:bodyPr>
            <a:normAutofit fontScale="92500" lnSpcReduction="10000"/>
          </a:bodyPr>
          <a:lstStyle/>
          <a:p>
            <a:pPr lvl="1"/>
            <a:r>
              <a:rPr lang="en-US" sz="2600" dirty="0"/>
              <a:t>The relationships of trust we build with managers and others in our organisation</a:t>
            </a:r>
          </a:p>
          <a:p>
            <a:pPr lvl="1"/>
            <a:r>
              <a:rPr lang="en-US" sz="2600" dirty="0"/>
              <a:t>Our ability to connect (and escalate to) people within the organisation who need to be involved</a:t>
            </a:r>
          </a:p>
          <a:p>
            <a:pPr lvl="1"/>
            <a:r>
              <a:rPr lang="en-US" sz="2600" dirty="0"/>
              <a:t>Building connections with key stakeholders and regulators outside the organisation</a:t>
            </a:r>
          </a:p>
          <a:p>
            <a:pPr lvl="1"/>
            <a:r>
              <a:rPr lang="en-US" sz="2600" dirty="0"/>
              <a:t>Our knowledge and understanding of the subject matter (both legal and practical) </a:t>
            </a:r>
          </a:p>
          <a:p>
            <a:pPr lvl="1"/>
            <a:r>
              <a:rPr lang="en-US" sz="2600" dirty="0"/>
              <a:t>Our knowledge of how the organisation works, and the key risks</a:t>
            </a:r>
          </a:p>
          <a:p>
            <a:pPr lvl="1"/>
            <a:r>
              <a:rPr lang="en-US" sz="2600" dirty="0"/>
              <a:t>We are often the ‘conscience’ of the organisation</a:t>
            </a:r>
          </a:p>
          <a:p>
            <a:endParaRPr lang="en-NZ" dirty="0"/>
          </a:p>
        </p:txBody>
      </p:sp>
    </p:spTree>
    <p:extLst>
      <p:ext uri="{BB962C8B-B14F-4D97-AF65-F5344CB8AC3E}">
        <p14:creationId xmlns:p14="http://schemas.microsoft.com/office/powerpoint/2010/main" val="2141972440"/>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We bring a perspective…</a:t>
            </a:r>
            <a:endParaRPr lang="en-NZ" sz="3600" dirty="0"/>
          </a:p>
        </p:txBody>
      </p:sp>
      <p:sp>
        <p:nvSpPr>
          <p:cNvPr id="3" name="Text Placeholder 2"/>
          <p:cNvSpPr>
            <a:spLocks noGrp="1"/>
          </p:cNvSpPr>
          <p:nvPr>
            <p:ph type="body" idx="1"/>
          </p:nvPr>
        </p:nvSpPr>
        <p:spPr/>
        <p:txBody>
          <a:bodyPr/>
          <a:lstStyle/>
          <a:p>
            <a:r>
              <a:rPr lang="en-US" dirty="0"/>
              <a:t>As part of a multi-disciplinary team</a:t>
            </a:r>
            <a:endParaRPr lang="en-NZ" dirty="0"/>
          </a:p>
        </p:txBody>
      </p:sp>
      <p:sp>
        <p:nvSpPr>
          <p:cNvPr id="4" name="Content Placeholder 3"/>
          <p:cNvSpPr>
            <a:spLocks noGrp="1"/>
          </p:cNvSpPr>
          <p:nvPr>
            <p:ph idx="4294967295"/>
          </p:nvPr>
        </p:nvSpPr>
        <p:spPr>
          <a:xfrm>
            <a:off x="6013342" y="1825625"/>
            <a:ext cx="5340458" cy="4351338"/>
          </a:xfrm>
        </p:spPr>
        <p:txBody>
          <a:bodyPr>
            <a:normAutofit/>
          </a:bodyPr>
          <a:lstStyle/>
          <a:p>
            <a:r>
              <a:rPr lang="en-US" sz="2200" dirty="0"/>
              <a:t>….that contributes to discussion and consideration of the way forward</a:t>
            </a:r>
          </a:p>
          <a:p>
            <a:r>
              <a:rPr lang="en-US" sz="2200" dirty="0"/>
              <a:t>Our perspective is only one perspective of many</a:t>
            </a:r>
            <a:endParaRPr lang="en-NZ" sz="2200" dirty="0"/>
          </a:p>
          <a:p>
            <a:r>
              <a:rPr lang="en-US" sz="2200" dirty="0"/>
              <a:t>We contribute to a robust decision-making process by the decision-maker (not us)</a:t>
            </a:r>
          </a:p>
          <a:p>
            <a:pPr marL="0" indent="0">
              <a:buNone/>
            </a:pPr>
            <a:endParaRPr lang="en-US" sz="2400" dirty="0"/>
          </a:p>
        </p:txBody>
      </p:sp>
      <p:pic>
        <p:nvPicPr>
          <p:cNvPr id="5" name="Picture 2" descr="multidiscipli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000" y="4397812"/>
            <a:ext cx="4265905" cy="240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34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D599CA-E0A1-D87D-E302-2862D718E395}"/>
              </a:ext>
            </a:extLst>
          </p:cNvPr>
          <p:cNvSpPr>
            <a:spLocks noGrp="1"/>
          </p:cNvSpPr>
          <p:nvPr>
            <p:ph type="body" idx="1"/>
          </p:nvPr>
        </p:nvSpPr>
        <p:spPr/>
        <p:txBody>
          <a:bodyPr/>
          <a:lstStyle/>
          <a:p>
            <a:r>
              <a:rPr lang="en-NZ" dirty="0"/>
              <a:t>The support we provide to Health NZ</a:t>
            </a:r>
          </a:p>
        </p:txBody>
      </p:sp>
      <p:sp>
        <p:nvSpPr>
          <p:cNvPr id="4" name="Content Placeholder 3">
            <a:extLst>
              <a:ext uri="{FF2B5EF4-FFF2-40B4-BE49-F238E27FC236}">
                <a16:creationId xmlns:a16="http://schemas.microsoft.com/office/drawing/2014/main" id="{21100BA5-EA51-7C45-4134-B3159CC0D609}"/>
              </a:ext>
            </a:extLst>
          </p:cNvPr>
          <p:cNvSpPr>
            <a:spLocks noGrp="1"/>
          </p:cNvSpPr>
          <p:nvPr>
            <p:ph idx="4294967295"/>
          </p:nvPr>
        </p:nvSpPr>
        <p:spPr>
          <a:xfrm>
            <a:off x="5704609" y="1475874"/>
            <a:ext cx="5966024" cy="4701089"/>
          </a:xfrm>
        </p:spPr>
        <p:txBody>
          <a:bodyPr/>
          <a:lstStyle/>
          <a:p>
            <a:r>
              <a:rPr lang="en-US" dirty="0"/>
              <a:t>In a day-to-day sense in relation to legal, commercial and sometimes ethical situations which arise </a:t>
            </a:r>
          </a:p>
          <a:p>
            <a:r>
              <a:rPr lang="en-US" dirty="0"/>
              <a:t>In relation to issues with significant implications and/or which become urgent</a:t>
            </a:r>
          </a:p>
          <a:p>
            <a:r>
              <a:rPr lang="en-US" dirty="0"/>
              <a:t>When these matters go to Court </a:t>
            </a:r>
          </a:p>
        </p:txBody>
      </p:sp>
    </p:spTree>
    <p:extLst>
      <p:ext uri="{BB962C8B-B14F-4D97-AF65-F5344CB8AC3E}">
        <p14:creationId xmlns:p14="http://schemas.microsoft.com/office/powerpoint/2010/main" val="429117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A9D944-3007-6340-2A53-A37919077DEA}"/>
              </a:ext>
            </a:extLst>
          </p:cNvPr>
          <p:cNvSpPr>
            <a:spLocks noGrp="1"/>
          </p:cNvSpPr>
          <p:nvPr>
            <p:ph type="body" idx="1"/>
          </p:nvPr>
        </p:nvSpPr>
        <p:spPr/>
        <p:txBody>
          <a:bodyPr/>
          <a:lstStyle/>
          <a:p>
            <a:r>
              <a:rPr lang="en-US" dirty="0"/>
              <a:t>In a day to day sense</a:t>
            </a:r>
            <a:endParaRPr lang="en-NZ" dirty="0"/>
          </a:p>
        </p:txBody>
      </p:sp>
      <p:sp>
        <p:nvSpPr>
          <p:cNvPr id="4" name="Content Placeholder 3">
            <a:extLst>
              <a:ext uri="{FF2B5EF4-FFF2-40B4-BE49-F238E27FC236}">
                <a16:creationId xmlns:a16="http://schemas.microsoft.com/office/drawing/2014/main" id="{6D82074F-6CCE-E63C-1285-B1AC3831C97C}"/>
              </a:ext>
            </a:extLst>
          </p:cNvPr>
          <p:cNvSpPr>
            <a:spLocks noGrp="1"/>
          </p:cNvSpPr>
          <p:nvPr>
            <p:ph idx="4294967295"/>
          </p:nvPr>
        </p:nvSpPr>
        <p:spPr>
          <a:xfrm>
            <a:off x="5858358" y="1348353"/>
            <a:ext cx="5309755" cy="4913406"/>
          </a:xfrm>
        </p:spPr>
        <p:txBody>
          <a:bodyPr/>
          <a:lstStyle/>
          <a:p>
            <a:r>
              <a:rPr lang="en-US" dirty="0"/>
              <a:t>Commercial negotiations, contract preparation or review and disputes	</a:t>
            </a:r>
          </a:p>
          <a:p>
            <a:r>
              <a:rPr lang="en-US" dirty="0"/>
              <a:t>Providing advice on a wide range of matters at different levels of the organisation</a:t>
            </a:r>
          </a:p>
          <a:p>
            <a:r>
              <a:rPr lang="en-US" dirty="0"/>
              <a:t>Engaging with external regulatory agencies</a:t>
            </a:r>
          </a:p>
          <a:p>
            <a:endParaRPr lang="en-US" dirty="0"/>
          </a:p>
          <a:p>
            <a:endParaRPr lang="en-US" dirty="0"/>
          </a:p>
        </p:txBody>
      </p:sp>
    </p:spTree>
    <p:extLst>
      <p:ext uri="{BB962C8B-B14F-4D97-AF65-F5344CB8AC3E}">
        <p14:creationId xmlns:p14="http://schemas.microsoft.com/office/powerpoint/2010/main" val="201658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A876-89CB-5724-0EE4-F91F47B29E70}"/>
              </a:ext>
            </a:extLst>
          </p:cNvPr>
          <p:cNvSpPr>
            <a:spLocks noGrp="1"/>
          </p:cNvSpPr>
          <p:nvPr>
            <p:ph type="title"/>
          </p:nvPr>
        </p:nvSpPr>
        <p:spPr/>
        <p:txBody>
          <a:bodyPr/>
          <a:lstStyle/>
          <a:p>
            <a:r>
              <a:rPr lang="en-US" dirty="0"/>
              <a:t>Some examples:</a:t>
            </a:r>
            <a:endParaRPr lang="en-NZ" dirty="0"/>
          </a:p>
        </p:txBody>
      </p:sp>
      <p:sp>
        <p:nvSpPr>
          <p:cNvPr id="3" name="Text Placeholder 2">
            <a:extLst>
              <a:ext uri="{FF2B5EF4-FFF2-40B4-BE49-F238E27FC236}">
                <a16:creationId xmlns:a16="http://schemas.microsoft.com/office/drawing/2014/main" id="{15D3A021-BA20-97D3-F3C0-8AFC5EC9924C}"/>
              </a:ext>
            </a:extLst>
          </p:cNvPr>
          <p:cNvSpPr>
            <a:spLocks noGrp="1"/>
          </p:cNvSpPr>
          <p:nvPr>
            <p:ph type="body" idx="1"/>
          </p:nvPr>
        </p:nvSpPr>
        <p:spPr/>
        <p:txBody>
          <a:bodyPr/>
          <a:lstStyle/>
          <a:p>
            <a:r>
              <a:rPr lang="fr-FR" dirty="0" err="1"/>
              <a:t>Significant</a:t>
            </a:r>
            <a:r>
              <a:rPr lang="fr-FR" dirty="0"/>
              <a:t> implications or urgent situations</a:t>
            </a:r>
          </a:p>
          <a:p>
            <a:endParaRPr lang="en-NZ" dirty="0"/>
          </a:p>
        </p:txBody>
      </p:sp>
      <p:sp>
        <p:nvSpPr>
          <p:cNvPr id="4" name="Content Placeholder 3">
            <a:extLst>
              <a:ext uri="{FF2B5EF4-FFF2-40B4-BE49-F238E27FC236}">
                <a16:creationId xmlns:a16="http://schemas.microsoft.com/office/drawing/2014/main" id="{11E3F5CF-B054-BB58-9665-38D4AFFE10BC}"/>
              </a:ext>
            </a:extLst>
          </p:cNvPr>
          <p:cNvSpPr>
            <a:spLocks noGrp="1"/>
          </p:cNvSpPr>
          <p:nvPr>
            <p:ph idx="4294967295"/>
          </p:nvPr>
        </p:nvSpPr>
        <p:spPr>
          <a:xfrm>
            <a:off x="5704609" y="1517073"/>
            <a:ext cx="6005946" cy="4659890"/>
          </a:xfrm>
        </p:spPr>
        <p:txBody>
          <a:bodyPr>
            <a:normAutofit fontScale="85000" lnSpcReduction="20000"/>
          </a:bodyPr>
          <a:lstStyle/>
          <a:p>
            <a:r>
              <a:rPr lang="en-US" dirty="0"/>
              <a:t>A person who has been in a car accident with a suspected traumatic brain injury wants to leave ED – can you stop them?</a:t>
            </a:r>
          </a:p>
          <a:p>
            <a:r>
              <a:rPr lang="en-US" dirty="0"/>
              <a:t>A person keeps presenting to ED after swallowing harmful objects, necessitating surgery, but they refuse to consent to surgery – can you proceed?</a:t>
            </a:r>
          </a:p>
          <a:p>
            <a:r>
              <a:rPr lang="en-US" dirty="0"/>
              <a:t>A person in </a:t>
            </a:r>
            <a:r>
              <a:rPr lang="en-US" dirty="0" err="1"/>
              <a:t>labour</a:t>
            </a:r>
            <a:r>
              <a:rPr lang="en-US" dirty="0"/>
              <a:t>, who defers to their partner in all decision-making, and the partner is strongly opposed to a caesarean section even though the baby is in distress – what do you do?</a:t>
            </a:r>
          </a:p>
          <a:p>
            <a:r>
              <a:rPr lang="en-US" dirty="0"/>
              <a:t>The police turn up and ask you to hand over a person’s clinical records for the purposes of their investigation – what do you do?</a:t>
            </a:r>
          </a:p>
          <a:p>
            <a:endParaRPr lang="en-US" dirty="0"/>
          </a:p>
          <a:p>
            <a:pPr marL="0" indent="0">
              <a:buNone/>
            </a:pPr>
            <a:endParaRPr lang="en-NZ" dirty="0"/>
          </a:p>
        </p:txBody>
      </p:sp>
    </p:spTree>
    <p:extLst>
      <p:ext uri="{BB962C8B-B14F-4D97-AF65-F5344CB8AC3E}">
        <p14:creationId xmlns:p14="http://schemas.microsoft.com/office/powerpoint/2010/main" val="292549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525A1C-AFD1-51D9-0D7A-93462A7A2B11}"/>
              </a:ext>
            </a:extLst>
          </p:cNvPr>
          <p:cNvSpPr>
            <a:spLocks noGrp="1"/>
          </p:cNvSpPr>
          <p:nvPr>
            <p:ph type="body" idx="1"/>
          </p:nvPr>
        </p:nvSpPr>
        <p:spPr/>
        <p:txBody>
          <a:bodyPr/>
          <a:lstStyle/>
          <a:p>
            <a:r>
              <a:rPr lang="en-NZ" dirty="0"/>
              <a:t>When we go to Court</a:t>
            </a:r>
          </a:p>
        </p:txBody>
      </p:sp>
      <p:sp>
        <p:nvSpPr>
          <p:cNvPr id="7" name="AutoShape 8" descr="Courts of New Zealand Hear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10" descr="Coronial inquest begins for Esthe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2" descr="Coronial inquest begins for Esth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38" name="Picture 14" descr="Coronial inquest begins for Esther Osborne who died while in mental health  care - NZ Heral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660352" y="1390972"/>
            <a:ext cx="3531648" cy="235443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6" descr="Family Court review calls for 70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44" name="Picture 20" descr="Wellington Family Court and mediation roo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1494" y="498763"/>
            <a:ext cx="4152954" cy="2594608"/>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2" descr="Covid-19: Chances of Christchurch court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52" name="Picture 28" descr="Outside the Auckland District Court on Albert Stree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37408" y="3039127"/>
            <a:ext cx="4654592" cy="290801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Final Sitting of Associate Judge Matthews at the High Court at Christchurch  on 12 April 2019 - NZ Bar Association - Ngā Ahorangi Motuhake o te 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1494" y="3039127"/>
            <a:ext cx="4571719" cy="304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456987"/>
      </p:ext>
    </p:extLst>
  </p:cSld>
  <p:clrMapOvr>
    <a:masterClrMapping/>
  </p:clrMapOvr>
</p:sld>
</file>

<file path=ppt/theme/theme1.xml><?xml version="1.0" encoding="utf-8"?>
<a:theme xmlns:a="http://schemas.openxmlformats.org/drawingml/2006/main" name="Te Whatu Ora">
  <a:themeElements>
    <a:clrScheme name="Health NZ">
      <a:dk1>
        <a:srgbClr val="30A1AC"/>
      </a:dk1>
      <a:lt1>
        <a:sysClr val="window" lastClr="FFFFFF"/>
      </a:lt1>
      <a:dk2>
        <a:srgbClr val="15284C"/>
      </a:dk2>
      <a:lt2>
        <a:srgbClr val="F6F4EC"/>
      </a:lt2>
      <a:accent1>
        <a:srgbClr val="003399"/>
      </a:accent1>
      <a:accent2>
        <a:srgbClr val="30A1AC"/>
      </a:accent2>
      <a:accent3>
        <a:srgbClr val="4D2379"/>
      </a:accent3>
      <a:accent4>
        <a:srgbClr val="006060"/>
      </a:accent4>
      <a:accent5>
        <a:srgbClr val="660033"/>
      </a:accent5>
      <a:accent6>
        <a:srgbClr val="0C818F"/>
      </a:accent6>
      <a:hlink>
        <a:srgbClr val="30A1AC"/>
      </a:hlink>
      <a:folHlink>
        <a:srgbClr val="954F72"/>
      </a:folHlink>
    </a:clrScheme>
    <a:fontScheme name="Custom 1">
      <a:majorFont>
        <a:latin typeface="Poppins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pptx" id="{7C835CF4-7C89-433B-9E45-9919683FF5D5}" vid="{78571610-37DC-4EC9-A677-4117DFF946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9253c88c-d550-4ff1-afdc-d5dc691f60b0">
      <Value>2</Value>
    </TaxCatchAll>
    <_dlc_DocId xmlns="edf9ee66-aafe-49a6-a779-7dc13893b789">1000574-916600187-475</_dlc_DocId>
    <_dlc_DocIdUrl xmlns="edf9ee66-aafe-49a6-a779-7dc13893b789">
      <Url>https://hauoraaotearoa.sharepoint.com/sites/1000574/_layouts/15/DocIdRedir.aspx?ID=1000574-916600187-475</Url>
      <Description>1000574-916600187-475</Description>
    </_dlc_DocIdUrl>
    <ka9b207035bc48f2a4f6a2bfed7195b7 xmlns="7ea02cb3-77f5-47b9-a550-68cf92c25ee5">
      <Terms xmlns="http://schemas.microsoft.com/office/infopath/2007/PartnerControls"/>
    </ka9b207035bc48f2a4f6a2bfed7195b7>
    <p7110e5651294189b89368865130750f xmlns="7ea02cb3-77f5-47b9-a550-68cf92c25ee5" xsi:nil="true"/>
    <p777f0da518742b188a1f7fd5ee91810 xmlns="7ea02cb3-77f5-47b9-a550-68cf92c25ee5" xsi:nil="true"/>
    <mb22360ee3e3407ca28e907eb3b7ca6b xmlns="7ea02cb3-77f5-47b9-a550-68cf92c25ee5" xsi:nil="true"/>
    <HNZOwner xmlns="9253c88c-d550-4ff1-afdc-d5dc691f60b0">
      <UserInfo>
        <DisplayName/>
        <AccountId xsi:nil="true"/>
        <AccountType/>
      </UserInfo>
    </HNZOwner>
    <HNZReviewDate xmlns="9253c88c-d550-4ff1-afdc-d5dc691f60b0" xsi:nil="true"/>
    <f3e7f0a218d8438586e2a8545792c0ef xmlns="7ea02cb3-77f5-47b9-a550-68cf92c25ee5">
      <Terms xmlns="http://schemas.microsoft.com/office/infopath/2007/PartnerControls"/>
    </f3e7f0a218d8438586e2a8545792c0e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ikau document" ma:contentTypeID="0x010100D5C1E13D20A8554992C24F7EE470E02300EAB641C8DC62084AA373F357B3031582" ma:contentTypeVersion="10" ma:contentTypeDescription="Create a new document." ma:contentTypeScope="" ma:versionID="2147de88c73f0d4b30bee511424a5531">
  <xsd:schema xmlns:xsd="http://www.w3.org/2001/XMLSchema" xmlns:xs="http://www.w3.org/2001/XMLSchema" xmlns:p="http://schemas.microsoft.com/office/2006/metadata/properties" xmlns:ns1="http://schemas.microsoft.com/sharepoint/v3" xmlns:ns2="9253c88c-d550-4ff1-afdc-d5dc691f60b0" xmlns:ns3="7ea02cb3-77f5-47b9-a550-68cf92c25ee5" xmlns:ns4="edf9ee66-aafe-49a6-a779-7dc13893b789" targetNamespace="http://schemas.microsoft.com/office/2006/metadata/properties" ma:root="true" ma:fieldsID="890f28abe9f182a7198bd43fcd658553" ns1:_="" ns2:_="" ns3:_="" ns4:_="">
    <xsd:import namespace="http://schemas.microsoft.com/sharepoint/v3"/>
    <xsd:import namespace="9253c88c-d550-4ff1-afdc-d5dc691f60b0"/>
    <xsd:import namespace="7ea02cb3-77f5-47b9-a550-68cf92c25ee5"/>
    <xsd:import namespace="edf9ee66-aafe-49a6-a779-7dc13893b789"/>
    <xsd:element name="properties">
      <xsd:complexType>
        <xsd:sequence>
          <xsd:element name="documentManagement">
            <xsd:complexType>
              <xsd:all>
                <xsd:element ref="ns2:TaxCatchAll" minOccurs="0"/>
                <xsd:element ref="ns3:TaxCatchAllLabel" minOccurs="0"/>
                <xsd:element ref="ns3:ka9b207035bc48f2a4f6a2bfed7195b7" minOccurs="0"/>
                <xsd:element ref="ns1:Name" minOccurs="0"/>
                <xsd:element ref="ns3:f3e7f0a218d8438586e2a8545792c0ef" minOccurs="0"/>
                <xsd:element ref="ns3:mb22360ee3e3407ca28e907eb3b7ca6b" minOccurs="0"/>
                <xsd:element ref="ns2:HNZOwner" minOccurs="0"/>
                <xsd:element ref="ns3:p7110e5651294189b89368865130750f" minOccurs="0"/>
                <xsd:element ref="ns3:p777f0da518742b188a1f7fd5ee91810" minOccurs="0"/>
                <xsd:element ref="ns2:HNZReviewDate" minOccurs="0"/>
                <xsd:element ref="ns4:_dlc_DocId" minOccurs="0"/>
                <xsd:element ref="ns4:_dlc_DocIdUrl" minOccurs="0"/>
                <xsd:element ref="ns4: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ame" ma:index="12" nillable="true" ma:displayName="Account" ma:internalName="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53c88c-d550-4ff1-afdc-d5dc691f60b0"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48473719-2e7c-4c76-a3d8-0772ea4b3a44}" ma:internalName="TaxCatchAll" ma:showField="CatchAllData" ma:web="edf9ee66-aafe-49a6-a779-7dc13893b789">
      <xsd:complexType>
        <xsd:complexContent>
          <xsd:extension base="dms:MultiChoiceLookup">
            <xsd:sequence>
              <xsd:element name="Value" type="dms:Lookup" maxOccurs="unbounded" minOccurs="0" nillable="true"/>
            </xsd:sequence>
          </xsd:extension>
        </xsd:complexContent>
      </xsd:complexType>
    </xsd:element>
    <xsd:element name="HNZOwner" ma:index="17" nillable="true" ma:displayName="Owner" ma:internalName="HNZ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NZReviewDate" ma:index="22" nillable="true" ma:displayName="Review Date" ma:description="Review Date for Intranet content" ma:format="DateOnly" ma:internalName="HNZReview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ea02cb3-77f5-47b9-a550-68cf92c25ee5" elementFormDefault="qualified">
    <xsd:import namespace="http://schemas.microsoft.com/office/2006/documentManagement/types"/>
    <xsd:import namespace="http://schemas.microsoft.com/office/infopath/2007/PartnerControls"/>
    <xsd:element name="TaxCatchAllLabel" ma:index="9" nillable="true" ma:displayName="Taxonomy Catch All Column1" ma:hidden="true" ma:list="{48473719-2e7c-4c76-a3d8-0772ea4b3a44}" ma:internalName="TaxCatchAllLabel" ma:readOnly="true" ma:showField="CatchAllDataLabel">
      <xsd:complexType>
        <xsd:complexContent>
          <xsd:extension base="dms:MultiChoiceLookup">
            <xsd:sequence>
              <xsd:element name="Value" type="dms:Lookup" maxOccurs="unbounded" minOccurs="0" nillable="true"/>
            </xsd:sequence>
          </xsd:extension>
        </xsd:complexContent>
      </xsd:complexType>
    </xsd:element>
    <xsd:element name="ka9b207035bc48f2a4f6a2bfed7195b7" ma:index="10" nillable="true" ma:taxonomy="true" ma:internalName="ka9b207035bc48f2a4f6a2bfed7195b7" ma:taxonomyFieldName="BusinessFunction" ma:displayName="Business Function" ma:default="" ma:fieldId="{4a9b2070-35bc-48f2-a4f6-a2bfed7195b7}" ma:sspId="ebf29b3f-1e51-457b-ae0c-362182e58074" ma:termSetId="411f0e66-67f8-40f8-97cc-417744de1cc0" ma:anchorId="00000000-0000-0000-0000-000000000000" ma:open="false" ma:isKeyword="false">
      <xsd:complexType>
        <xsd:sequence>
          <xsd:element ref="pc:Terms" minOccurs="0" maxOccurs="1"/>
        </xsd:sequence>
      </xsd:complexType>
    </xsd:element>
    <xsd:element name="f3e7f0a218d8438586e2a8545792c0ef" ma:index="13" nillable="true" ma:taxonomy="true" ma:internalName="f3e7f0a218d8438586e2a8545792c0ef" ma:taxonomyFieldName="HNZTopic" ma:displayName="Topic" ma:fieldId="{f3e7f0a2-18d8-4385-86e2-a8545792c0ef}" ma:taxonomyMulti="true" ma:sspId="ebf29b3f-1e51-457b-ae0c-362182e58074" ma:termSetId="6fc62df7-d99b-474b-a41d-680956366171" ma:anchorId="00000000-0000-0000-0000-000000000000" ma:open="false" ma:isKeyword="false">
      <xsd:complexType>
        <xsd:sequence>
          <xsd:element ref="pc:Terms" minOccurs="0" maxOccurs="1"/>
        </xsd:sequence>
      </xsd:complexType>
    </xsd:element>
    <xsd:element name="mb22360ee3e3407ca28e907eb3b7ca6b" ma:index="15" nillable="true" ma:displayName="Status_0" ma:hidden="true" ma:internalName="mb22360ee3e3407ca28e907eb3b7ca6b">
      <xsd:simpleType>
        <xsd:restriction base="dms:Note"/>
      </xsd:simpleType>
    </xsd:element>
    <xsd:element name="p7110e5651294189b89368865130750f" ma:index="18" nillable="true" ma:displayName="Region_0" ma:hidden="true" ma:internalName="p7110e5651294189b89368865130750f">
      <xsd:simpleType>
        <xsd:restriction base="dms:Note"/>
      </xsd:simpleType>
    </xsd:element>
    <xsd:element name="p777f0da518742b188a1f7fd5ee91810" ma:index="20" nillable="true" ma:displayName="Local Area_0" ma:hidden="true" ma:internalName="p777f0da518742b188a1f7fd5ee91810">
      <xsd:simpleType>
        <xsd:restriction base="dms:Note"/>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DateTaken" ma:index="30" nillable="true" ma:displayName="MediaServiceDateTaken" ma:hidden="true" ma:indexed="true" ma:internalName="MediaServiceDateTaken"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LengthInSeconds" ma:index="3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f9ee66-aafe-49a6-a779-7dc13893b789" elementFormDefault="qualified">
    <xsd:import namespace="http://schemas.microsoft.com/office/2006/documentManagement/types"/>
    <xsd:import namespace="http://schemas.microsoft.com/office/infopath/2007/PartnerControls"/>
    <xsd:element name="_dlc_DocId" ma:index="23" nillable="true" ma:displayName="Document ID Value" ma:description="The value of the document ID assigned to this item." ma:indexed="true"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70D1A1-C71C-4D34-A209-00BB01367535}">
  <ds:schemaRefs>
    <ds:schemaRef ds:uri="http://schemas.microsoft.com/sharepoint/events"/>
  </ds:schemaRefs>
</ds:datastoreItem>
</file>

<file path=customXml/itemProps2.xml><?xml version="1.0" encoding="utf-8"?>
<ds:datastoreItem xmlns:ds="http://schemas.openxmlformats.org/officeDocument/2006/customXml" ds:itemID="{F956BF1B-D946-4BDE-ADB9-8EFC5CE6475D}">
  <ds:schemaRefs>
    <ds:schemaRef ds:uri="7ea02cb3-77f5-47b9-a550-68cf92c25ee5"/>
    <ds:schemaRef ds:uri="http://purl.org/dc/elements/1.1/"/>
    <ds:schemaRef ds:uri="http://schemas.microsoft.com/office/2006/metadata/properties"/>
    <ds:schemaRef ds:uri="9253c88c-d550-4ff1-afdc-d5dc691f60b0"/>
    <ds:schemaRef ds:uri="http://schemas.microsoft.com/sharepoint/v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edf9ee66-aafe-49a6-a779-7dc13893b789"/>
    <ds:schemaRef ds:uri="http://www.w3.org/XML/1998/namespace"/>
    <ds:schemaRef ds:uri="http://purl.org/dc/dcmitype/"/>
  </ds:schemaRefs>
</ds:datastoreItem>
</file>

<file path=customXml/itemProps3.xml><?xml version="1.0" encoding="utf-8"?>
<ds:datastoreItem xmlns:ds="http://schemas.openxmlformats.org/officeDocument/2006/customXml" ds:itemID="{B11ABBA5-7BAE-4D3B-B3DA-EB38BC15F288}">
  <ds:schemaRefs>
    <ds:schemaRef ds:uri="http://schemas.microsoft.com/sharepoint/v3/contenttype/forms"/>
  </ds:schemaRefs>
</ds:datastoreItem>
</file>

<file path=customXml/itemProps4.xml><?xml version="1.0" encoding="utf-8"?>
<ds:datastoreItem xmlns:ds="http://schemas.openxmlformats.org/officeDocument/2006/customXml" ds:itemID="{40915F61-4EBB-44C5-BC65-7E59B2670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53c88c-d550-4ff1-afdc-d5dc691f60b0"/>
    <ds:schemaRef ds:uri="7ea02cb3-77f5-47b9-a550-68cf92c25ee5"/>
    <ds:schemaRef ds:uri="edf9ee66-aafe-49a6-a779-7dc13893b7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Template>
  <TotalTime>2438</TotalTime>
  <Words>1983</Words>
  <Application>Microsoft Office PowerPoint</Application>
  <PresentationFormat>Widescreen</PresentationFormat>
  <Paragraphs>149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Poppins</vt:lpstr>
      <vt:lpstr>Poppins SemiBold</vt:lpstr>
      <vt:lpstr>Te Whatu Ora</vt:lpstr>
      <vt:lpstr>Supporting the frontline through challenging times – the power of the in-house lawyer to make a difference </vt:lpstr>
      <vt:lpstr>PowerPoint Presentation</vt:lpstr>
      <vt:lpstr>PowerPoint Presentation</vt:lpstr>
      <vt:lpstr>PowerPoint Presentation</vt:lpstr>
      <vt:lpstr>We bring a perspective…</vt:lpstr>
      <vt:lpstr>PowerPoint Presentation</vt:lpstr>
      <vt:lpstr>PowerPoint Presentation</vt:lpstr>
      <vt:lpstr>Some examples:</vt:lpstr>
      <vt:lpstr>PowerPoint Presentation</vt:lpstr>
      <vt:lpstr>A range of situations</vt:lpstr>
      <vt:lpstr>PowerPoint Presentation</vt:lpstr>
      <vt:lpstr>An example </vt:lpstr>
      <vt:lpstr>PowerPoint Presentation</vt:lpstr>
      <vt:lpstr>Criminal Disclosure Act 2008</vt:lpstr>
      <vt:lpstr>PowerPoint Presentation</vt:lpstr>
      <vt:lpstr>Coroners Court</vt:lpstr>
      <vt:lpstr>PowerPoint Presentation</vt:lpstr>
      <vt:lpstr>PowerPoint Presentation</vt:lpstr>
      <vt:lpstr>PowerPoint Presentation</vt:lpstr>
      <vt:lpstr>PowerPoint Presentation</vt:lpstr>
      <vt:lpstr>Key issues</vt:lpstr>
      <vt:lpstr>PowerPoint Presentation</vt:lpstr>
      <vt:lpstr>Background</vt:lpstr>
      <vt:lpstr>Key issues</vt:lpstr>
      <vt:lpstr>PowerPoint Presentation</vt:lpstr>
      <vt:lpstr>Chronology</vt:lpstr>
      <vt:lpstr>Decision</vt:lpstr>
      <vt:lpstr>PowerPoint Presentation</vt:lpstr>
      <vt:lpstr>Chronology</vt:lpstr>
      <vt:lpstr>Decision(s)</vt:lpstr>
      <vt:lpstr>Common themes</vt:lpstr>
      <vt:lpstr>Our role</vt:lpstr>
      <vt:lpstr>What difference do we make in these proceedings?</vt:lpstr>
      <vt:lpstr>PowerPoint Presentation</vt:lpstr>
      <vt:lpstr>Take home messages</vt:lpstr>
      <vt:lpstr>Questions?</vt:lpstr>
    </vt:vector>
  </TitlesOfParts>
  <Company>healthAlliance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Coronial Process</dc:title>
  <dc:creator>Tineke Crawford (ADHB)</dc:creator>
  <cp:lastModifiedBy>Gabi Le Roy</cp:lastModifiedBy>
  <cp:revision>58</cp:revision>
  <cp:lastPrinted>2024-11-18T20:12:54Z</cp:lastPrinted>
  <dcterms:created xsi:type="dcterms:W3CDTF">2024-09-18T01:23:21Z</dcterms:created>
  <dcterms:modified xsi:type="dcterms:W3CDTF">2025-05-08T04:50:26Z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0x010100D5C1E13D20A8554992C24F7EE470E02300EAB641C8DC62084AA373F357B3031582</vt:lpwstr>
  </property>
  <property fmtid="{D5CDD505-2E9C-101B-9397-08002B2CF9AE}" pid="3" name="_dlc_DocIdItemGuid">
    <vt:lpwstr>f611581c-78ee-4560-aca1-d87bbea2dd01</vt:lpwstr>
  </property>
  <property fmtid="{D5CDD505-2E9C-101B-9397-08002B2CF9AE}" pid="4" name="HNZLocation">
    <vt:lpwstr/>
  </property>
  <property fmtid="{D5CDD505-2E9C-101B-9397-08002B2CF9AE}" pid="5" name="TaxKeyword">
    <vt:lpwstr/>
  </property>
  <property fmtid="{D5CDD505-2E9C-101B-9397-08002B2CF9AE}" pid="6" name="lcf76f155ced4ddcb4097134ff3c332f">
    <vt:lpwstr/>
  </property>
  <property fmtid="{D5CDD505-2E9C-101B-9397-08002B2CF9AE}" pid="7" name="MediaServiceImageTags">
    <vt:lpwstr/>
  </property>
  <property fmtid="{D5CDD505-2E9C-101B-9397-08002B2CF9AE}" pid="8" name="HNZTeam">
    <vt:lpwstr/>
  </property>
  <property fmtid="{D5CDD505-2E9C-101B-9397-08002B2CF9AE}" pid="9" name="HNZImageCategory">
    <vt:lpwstr/>
  </property>
  <property fmtid="{D5CDD505-2E9C-101B-9397-08002B2CF9AE}" pid="10" name="TaxKeywordTaxHTField">
    <vt:lpwstr/>
  </property>
  <property fmtid="{D5CDD505-2E9C-101B-9397-08002B2CF9AE}" pid="11" name="HNZImageLicenceType">
    <vt:lpwstr/>
  </property>
  <property fmtid="{D5CDD505-2E9C-101B-9397-08002B2CF9AE}" pid="12" name="BusinessFunction">
    <vt:lpwstr/>
  </property>
  <property fmtid="{D5CDD505-2E9C-101B-9397-08002B2CF9AE}" pid="13" name="HNZBusinessUnit">
    <vt:lpwstr/>
  </property>
  <property fmtid="{D5CDD505-2E9C-101B-9397-08002B2CF9AE}" pid="14" name="HNZLocalArea">
    <vt:lpwstr/>
  </property>
  <property fmtid="{D5CDD505-2E9C-101B-9397-08002B2CF9AE}" pid="15" name="HNZRegion">
    <vt:lpwstr/>
  </property>
  <property fmtid="{D5CDD505-2E9C-101B-9397-08002B2CF9AE}" pid="16" name="p777f0da518742b188a1f7fd5ee918100">
    <vt:lpwstr/>
  </property>
  <property fmtid="{D5CDD505-2E9C-101B-9397-08002B2CF9AE}" pid="17" name="mb22360ee3e3407ca28e907eb3b7ca6b0">
    <vt:lpwstr>Draft|4dbd6f0d-7021-43d2-a391-03666245495e</vt:lpwstr>
  </property>
  <property fmtid="{D5CDD505-2E9C-101B-9397-08002B2CF9AE}" pid="18" name="p7110e5651294189b89368865130750f0">
    <vt:lpwstr/>
  </property>
  <property fmtid="{D5CDD505-2E9C-101B-9397-08002B2CF9AE}" pid="19" name="HNZStatus">
    <vt:lpwstr>2;#Draft|4dbd6f0d-7021-43d2-a391-03666245495e</vt:lpwstr>
  </property>
  <property fmtid="{D5CDD505-2E9C-101B-9397-08002B2CF9AE}" pid="20" name="HNZTopic">
    <vt:lpwstr/>
  </property>
</Properties>
</file>