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sldIdLst>
    <p:sldId id="873" r:id="rId2"/>
    <p:sldId id="861" r:id="rId3"/>
    <p:sldId id="872" r:id="rId4"/>
    <p:sldId id="874" r:id="rId5"/>
    <p:sldId id="875" r:id="rId6"/>
    <p:sldId id="876" r:id="rId7"/>
    <p:sldId id="877" r:id="rId8"/>
    <p:sldId id="878" r:id="rId9"/>
    <p:sldId id="879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03FE3"/>
    <a:srgbClr val="07132C"/>
    <a:srgbClr val="003800"/>
    <a:srgbClr val="385723"/>
    <a:srgbClr val="68706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66B42C4-DD3F-0BA8-6D8D-BC3102C38A2C}" v="3" dt="2023-07-23T00:01:31.031"/>
    <p1510:client id="{E4FA97F2-1B82-4592-9927-342A65AE023C}" v="339" dt="2023-07-23T02:22:13.50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403"/>
    <p:restoredTop sz="96327"/>
  </p:normalViewPr>
  <p:slideViewPr>
    <p:cSldViewPr snapToGrid="0">
      <p:cViewPr>
        <p:scale>
          <a:sx n="102" d="100"/>
          <a:sy n="102" d="100"/>
        </p:scale>
        <p:origin x="720" y="6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064FD9-D60E-DC4D-A7FA-02B31D451477}" type="datetimeFigureOut">
              <a:rPr lang="en-AU" smtClean="0"/>
              <a:t>22/07/2023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DF07D8-EF23-B74C-B188-66DE4939EF2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12884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gradFill>
          <a:gsLst>
            <a:gs pos="0">
              <a:schemeClr val="accent2">
                <a:lumMod val="60000"/>
                <a:lumOff val="40000"/>
              </a:schemeClr>
            </a:gs>
            <a:gs pos="100000">
              <a:srgbClr val="002060"/>
            </a:gs>
            <a:gs pos="50000">
              <a:srgbClr val="7030A0"/>
            </a:gs>
          </a:gsLst>
          <a:lin ang="1984632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D8E3CA-18D4-52ED-B31D-55D14533AB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1132994"/>
            <a:ext cx="7315200" cy="3843947"/>
          </a:xfrm>
        </p:spPr>
        <p:txBody>
          <a:bodyPr anchor="b"/>
          <a:lstStyle>
            <a:lvl1pPr algn="l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AU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9BADEE0-E904-DCB0-248A-4ECE0D49E27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200" y="5941256"/>
            <a:ext cx="9144000" cy="365125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 style</a:t>
            </a:r>
            <a:endParaRPr lang="en-AU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F5DEA9-2092-E118-EE2A-1A04071A8B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AD05D-8EE1-A544-B0C6-2A2B88B7CBBE}" type="datetimeFigureOut">
              <a:rPr lang="en-AU" smtClean="0"/>
              <a:t>22/07/2023</a:t>
            </a:fld>
            <a:endParaRPr lang="en-AU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062A4F-BC6A-2307-896F-A2EA0DE065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798C7B-D43F-938B-2B97-D19F3FB901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E8F7-8484-AD49-8DA6-6C021B8B7B4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7820740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A967D3-1FB0-CE99-6295-A077330D7B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8A9A6D1-AB8B-C712-6FDC-D1C49487E9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659EA3-6035-F86A-8B2C-142BC7B08D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AD05D-8EE1-A544-B0C6-2A2B88B7CBBE}" type="datetimeFigureOut">
              <a:rPr lang="en-AU" smtClean="0"/>
              <a:t>22/07/2023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9761C8-513D-E82F-A1AF-F0B46529C1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76423A-121F-14A5-4F92-6FCB3D6ADB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E8F7-8484-AD49-8DA6-6C021B8B7B4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24116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383AC1C-F0D7-7A24-D57C-ED65FF8A134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03C58E7-8822-B6A8-9791-7E976F3065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626E7C-115F-5F9A-8D84-8E353F1ECE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AD05D-8EE1-A544-B0C6-2A2B88B7CBBE}" type="datetimeFigureOut">
              <a:rPr lang="en-AU" smtClean="0"/>
              <a:t>22/07/2023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EBEB72-2C03-36E9-47F8-AB4B498207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06BA6E-F61B-31EB-364D-93E0B65F1D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E8F7-8484-AD49-8DA6-6C021B8B7B4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582596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4BDB72-D15A-3FF2-84DB-352DBCC301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135792-3F40-6E86-455D-66CD6EE449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180A85-8B87-F4BA-D575-30BBB57A00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AD05D-8EE1-A544-B0C6-2A2B88B7CBBE}" type="datetimeFigureOut">
              <a:rPr lang="en-AU" smtClean="0"/>
              <a:t>22/07/2023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1618B2-E482-1DCC-4FCF-097A2B81CB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6763DC-A9B0-2CC6-5F6E-74F4346CE7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E8F7-8484-AD49-8DA6-6C021B8B7B4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974237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gradFill>
          <a:gsLst>
            <a:gs pos="0">
              <a:schemeClr val="accent2">
                <a:lumMod val="60000"/>
                <a:lumOff val="40000"/>
              </a:schemeClr>
            </a:gs>
            <a:gs pos="100000">
              <a:srgbClr val="002060"/>
            </a:gs>
            <a:gs pos="50000">
              <a:srgbClr val="7030A0"/>
            </a:gs>
          </a:gsLst>
          <a:lin ang="1984632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2D048B-7128-A4B5-EBF2-9AD9CEBCEA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 b="0" i="0">
                <a:solidFill>
                  <a:schemeClr val="bg1"/>
                </a:solidFill>
                <a:latin typeface="Bierstadt" panose="020B0004020202020204" pitchFamily="34" charset="0"/>
              </a:defRPr>
            </a:lvl1pPr>
          </a:lstStyle>
          <a:p>
            <a:r>
              <a:rPr lang="en-GB" dirty="0"/>
              <a:t>Click to edit Master title style</a:t>
            </a:r>
            <a:endParaRPr lang="en-AU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B93643-E17E-C954-A18F-B2B634F487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>
                    <a:lumMod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61C2BB-C523-0F5D-C9EB-20555AA27C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AD05D-8EE1-A544-B0C6-2A2B88B7CBBE}" type="datetimeFigureOut">
              <a:rPr lang="en-AU" smtClean="0"/>
              <a:t>22/07/2023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DD8D46-626B-2D37-702B-EABC18F8DD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955FA0-9A33-5CA2-7519-07A02A65F7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E8F7-8484-AD49-8DA6-6C021B8B7B4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52565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DBFB10-0B61-9077-2C6E-DD097FD886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EFA46B-E899-408B-14F2-C69DB09FCFF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4179EDF-BC19-FFCD-D715-33415F59A3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CDA39A-06D3-1BB6-687D-CEB47EC616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AD05D-8EE1-A544-B0C6-2A2B88B7CBBE}" type="datetimeFigureOut">
              <a:rPr lang="en-AU" smtClean="0"/>
              <a:t>22/07/2023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DB0E10-C110-5580-1A65-1CF3C7DC2C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B347B9-C343-22EC-197F-C06FDF2ACE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E8F7-8484-AD49-8DA6-6C021B8B7B4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153414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21428F-4AFD-3062-7C12-F63B857817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9B2D0B6-A7F3-EEA8-580F-2C1F673E1E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909F210-B8BF-2D5B-68BF-0EB5DE7533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75A99A8-FC0F-A78C-D9E1-1AE8AE7DF07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BF4521C-C153-1A26-17FA-1AFD0344A5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0E6EF7B-A4A3-43AE-D8A9-52113BE285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AD05D-8EE1-A544-B0C6-2A2B88B7CBBE}" type="datetimeFigureOut">
              <a:rPr lang="en-AU" smtClean="0"/>
              <a:t>22/07/2023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0C61B39-FB5C-19E4-8D71-EA7C49B779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C27F123-F44D-87C5-C1C4-4715EB4CA6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E8F7-8484-AD49-8DA6-6C021B8B7B4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400183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C22699-7EEE-3132-4708-FA4F15CE71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7664B20-17CF-D2EF-7603-CB815650CC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AD05D-8EE1-A544-B0C6-2A2B88B7CBBE}" type="datetimeFigureOut">
              <a:rPr lang="en-AU" smtClean="0"/>
              <a:t>22/07/2023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AB5C1B7-8BAF-4B75-A703-134C9BE316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FA8ED6E-D952-98F6-3A05-A8294CE35E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E8F7-8484-AD49-8DA6-6C021B8B7B4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784811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1699A4E-F9FE-6F64-C0B7-0A6A8508A3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AD05D-8EE1-A544-B0C6-2A2B88B7CBBE}" type="datetimeFigureOut">
              <a:rPr lang="en-AU" smtClean="0"/>
              <a:t>22/07/2023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BE57350-9348-A288-4C7C-75650913BA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E1AFA9-A626-DF74-11B2-E1B894E004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E8F7-8484-AD49-8DA6-6C021B8B7B4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68328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EC2B7A-DD90-3D93-6A04-ED77C750EF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C8F547-F6F7-DAD7-FFCA-5B8B49203B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DDCD82A-1F01-9E94-96F4-44FA9C43D7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7D7CA2C-5AA2-9711-132E-4F75AC7209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AD05D-8EE1-A544-B0C6-2A2B88B7CBBE}" type="datetimeFigureOut">
              <a:rPr lang="en-AU" smtClean="0"/>
              <a:t>22/07/2023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B07175-7E7B-C6D0-B072-1EF43D6106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A55EB9-1EF0-AF76-152C-9EAE67E3E0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E8F7-8484-AD49-8DA6-6C021B8B7B4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317823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07F61-CE9C-7500-4CF7-5B60869A8A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F9281E5-15B7-1A59-582E-752ECAA67A9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2F68009-E020-0560-9BA0-F26D52CAA2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00B9C1-E60E-B860-05A4-5F03E52087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AD05D-8EE1-A544-B0C6-2A2B88B7CBBE}" type="datetimeFigureOut">
              <a:rPr lang="en-AU" smtClean="0"/>
              <a:t>22/07/2023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8DFDEB0-4D3E-B93E-713C-11B571CA20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696C05A-3F84-DD40-18A3-76FE56EABD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E8F7-8484-AD49-8DA6-6C021B8B7B4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356094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ED67C8B-98D6-3F6B-05E0-2F8118265A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/>
              <a:t>Click to edit Master title style</a:t>
            </a:r>
            <a:endParaRPr lang="en-AU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F10CD3-9B1C-1D79-1D40-AA83741B8E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AU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499B41-8BC9-F175-E85A-D85EF989DE8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i="0">
                <a:solidFill>
                  <a:schemeClr val="tx1">
                    <a:tint val="75000"/>
                  </a:schemeClr>
                </a:solidFill>
                <a:latin typeface="Bierstadt" panose="020B0004020202020204" pitchFamily="34" charset="0"/>
              </a:defRPr>
            </a:lvl1pPr>
          </a:lstStyle>
          <a:p>
            <a:fld id="{4E9AD05D-8EE1-A544-B0C6-2A2B88B7CBBE}" type="datetimeFigureOut">
              <a:rPr lang="en-AU" smtClean="0"/>
              <a:pPr/>
              <a:t>22/07/2023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96117B-DF47-F87D-824E-A7FA736C4F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0" i="0">
                <a:solidFill>
                  <a:schemeClr val="tx1">
                    <a:tint val="75000"/>
                  </a:schemeClr>
                </a:solidFill>
                <a:latin typeface="Bierstadt" panose="020B0004020202020204" pitchFamily="34" charset="0"/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F10C34-24A9-561E-1549-66B767F242D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1">
                    <a:tint val="75000"/>
                  </a:schemeClr>
                </a:solidFill>
                <a:latin typeface="Bierstadt" panose="020B0004020202020204" pitchFamily="34" charset="0"/>
              </a:defRPr>
            </a:lvl1pPr>
          </a:lstStyle>
          <a:p>
            <a:fld id="{DA81E8F7-8484-AD49-8DA6-6C021B8B7B45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699279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chemeClr val="tx1"/>
          </a:solidFill>
          <a:latin typeface="Bierstadt" panose="020B0004020202020204" pitchFamily="34" charset="0"/>
          <a:ea typeface="+mj-ea"/>
          <a:cs typeface="Baghdad" pitchFamily="2" charset="-78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Bierstadt" panose="020B00040202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Bierstadt" panose="020B0004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Bierstadt" panose="020B0004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Bierstadt" panose="020B0004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Bierstadt" panose="020B00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Relationship Id="rId9" Type="http://schemas.openxmlformats.org/officeDocument/2006/relationships/image" Target="../media/image8.sv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0.svg"/><Relationship Id="rId7" Type="http://schemas.openxmlformats.org/officeDocument/2006/relationships/image" Target="../media/image14.sv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svg"/><Relationship Id="rId4" Type="http://schemas.openxmlformats.org/officeDocument/2006/relationships/image" Target="../media/image11.png"/><Relationship Id="rId9" Type="http://schemas.openxmlformats.org/officeDocument/2006/relationships/image" Target="../media/image16.sv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sv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svg"/><Relationship Id="rId4" Type="http://schemas.openxmlformats.org/officeDocument/2006/relationships/image" Target="../media/image1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svg"/><Relationship Id="rId7" Type="http://schemas.openxmlformats.org/officeDocument/2006/relationships/image" Target="../media/image26.sv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png"/><Relationship Id="rId5" Type="http://schemas.openxmlformats.org/officeDocument/2006/relationships/image" Target="../media/image24.svg"/><Relationship Id="rId4" Type="http://schemas.openxmlformats.org/officeDocument/2006/relationships/image" Target="../media/image23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DCA5F6-1AD7-37CF-21CA-AB66AD277E0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>
                <a:solidFill>
                  <a:schemeClr val="bg1"/>
                </a:solidFill>
              </a:rPr>
              <a:t>Charming the Board</a:t>
            </a:r>
            <a:br>
              <a:rPr lang="en-US" sz="4000" dirty="0">
                <a:solidFill>
                  <a:schemeClr val="bg1"/>
                </a:solidFill>
              </a:rPr>
            </a:br>
            <a:br>
              <a:rPr lang="en-US" sz="4000" dirty="0">
                <a:solidFill>
                  <a:schemeClr val="bg1"/>
                </a:solidFill>
              </a:rPr>
            </a:br>
            <a:r>
              <a:rPr lang="en-US" sz="4000" b="0" dirty="0">
                <a:solidFill>
                  <a:schemeClr val="bg1"/>
                </a:solidFill>
              </a:rPr>
              <a:t>Practical tips for smashing your interactions with the Board and earning the envy of your peers</a:t>
            </a:r>
            <a:endParaRPr lang="en-AU" sz="40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68DEBAD-267F-78AF-17C5-8558DF5E447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200" y="5941256"/>
            <a:ext cx="10718800" cy="365125"/>
          </a:xfrm>
        </p:spPr>
        <p:txBody>
          <a:bodyPr>
            <a:normAutofit fontScale="92500" lnSpcReduction="20000"/>
          </a:bodyPr>
          <a:lstStyle/>
          <a:p>
            <a:r>
              <a:rPr lang="en-NZ" sz="2400" dirty="0">
                <a:solidFill>
                  <a:schemeClr val="bg1">
                    <a:lumMod val="85000"/>
                  </a:schemeClr>
                </a:solidFill>
              </a:rPr>
              <a:t>ILANZ Conference July 2023						      Herman Visagie</a:t>
            </a:r>
            <a:endParaRPr lang="en-NZ" dirty="0">
              <a:solidFill>
                <a:schemeClr val="bg1">
                  <a:lumMod val="85000"/>
                </a:schemeClr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81404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91D4F8-F676-4CCC-A9AD-599168F1F1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38547"/>
            <a:ext cx="10515600" cy="1325563"/>
          </a:xfrm>
          <a:noFill/>
        </p:spPr>
        <p:txBody>
          <a:bodyPr>
            <a:normAutofit/>
          </a:bodyPr>
          <a:lstStyle/>
          <a:p>
            <a:r>
              <a:rPr lang="en-NZ" dirty="0">
                <a:solidFill>
                  <a:schemeClr val="tx1">
                    <a:lumMod val="85000"/>
                    <a:lumOff val="15000"/>
                  </a:schemeClr>
                </a:solidFill>
              </a:rPr>
              <a:t>What I hope you will take from this session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71C60C-6ABA-7528-83D9-1A88CE848D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63700" y="2425700"/>
            <a:ext cx="4432300" cy="383539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Practical tips and tricks that you can implement quickly and easily</a:t>
            </a:r>
            <a:br>
              <a:rPr lang="en-US" dirty="0"/>
            </a:b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>
              <a:buNone/>
            </a:pPr>
            <a:r>
              <a:rPr lang="en-US" dirty="0"/>
              <a:t>Insights about the common pitfalls, and how to avoid them</a:t>
            </a:r>
          </a:p>
          <a:p>
            <a:endParaRPr lang="en-AU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FB7E593B-AF39-CA70-AB5D-ED30C411E6EA}"/>
              </a:ext>
            </a:extLst>
          </p:cNvPr>
          <p:cNvSpPr txBox="1">
            <a:spLocks/>
          </p:cNvSpPr>
          <p:nvPr/>
        </p:nvSpPr>
        <p:spPr>
          <a:xfrm>
            <a:off x="7518400" y="2425701"/>
            <a:ext cx="4432300" cy="383539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Bierstadt" panose="020B0004020202020204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Bierstadt" panose="020B00040202020202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Bierstadt" panose="020B000402020202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Bierstadt" panose="020B0004020202020204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Bierstadt" panose="020B00040202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/>
              <a:t>Improved clarity around the Boardroom dynamic and how you can best navigate it</a:t>
            </a:r>
          </a:p>
          <a:p>
            <a:pPr marL="285750" indent="-285750"/>
            <a:endParaRPr lang="en-US" dirty="0"/>
          </a:p>
          <a:p>
            <a:pPr marL="0" indent="0">
              <a:buNone/>
            </a:pPr>
            <a:r>
              <a:rPr lang="en-US" dirty="0">
                <a:latin typeface="Bierstadt"/>
              </a:rPr>
              <a:t>Greater confidence around your engagements with Boards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43AF942A-DE40-C349-48AA-A0CCD08BA1DE}"/>
              </a:ext>
            </a:extLst>
          </p:cNvPr>
          <p:cNvSpPr/>
          <p:nvPr/>
        </p:nvSpPr>
        <p:spPr>
          <a:xfrm>
            <a:off x="457200" y="2425700"/>
            <a:ext cx="1003300" cy="1003300"/>
          </a:xfrm>
          <a:prstGeom prst="ellipse">
            <a:avLst/>
          </a:prstGeom>
          <a:gradFill>
            <a:gsLst>
              <a:gs pos="0">
                <a:schemeClr val="accent2">
                  <a:lumMod val="60000"/>
                  <a:lumOff val="40000"/>
                </a:schemeClr>
              </a:gs>
              <a:gs pos="100000">
                <a:srgbClr val="002060"/>
              </a:gs>
              <a:gs pos="50000">
                <a:srgbClr val="7030A0"/>
              </a:gs>
            </a:gsLst>
            <a:lin ang="2700000" scaled="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3600" b="1" dirty="0">
                <a:latin typeface="Bierstadt" panose="020B0004020202020204" pitchFamily="34" charset="0"/>
              </a:rPr>
              <a:t>1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6C0438C0-ED95-E01F-81B4-FE74AF5669E1}"/>
              </a:ext>
            </a:extLst>
          </p:cNvPr>
          <p:cNvSpPr/>
          <p:nvPr/>
        </p:nvSpPr>
        <p:spPr>
          <a:xfrm>
            <a:off x="6362700" y="2425700"/>
            <a:ext cx="1003300" cy="1003300"/>
          </a:xfrm>
          <a:prstGeom prst="ellipse">
            <a:avLst/>
          </a:prstGeom>
          <a:gradFill>
            <a:gsLst>
              <a:gs pos="0">
                <a:schemeClr val="accent2">
                  <a:lumMod val="60000"/>
                  <a:lumOff val="40000"/>
                </a:schemeClr>
              </a:gs>
              <a:gs pos="100000">
                <a:srgbClr val="002060"/>
              </a:gs>
              <a:gs pos="50000">
                <a:srgbClr val="7030A0"/>
              </a:gs>
            </a:gsLst>
            <a:lin ang="2700000" scaled="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3600" b="1" dirty="0">
                <a:latin typeface="Bierstadt" panose="020B0004020202020204" pitchFamily="34" charset="0"/>
              </a:rPr>
              <a:t>2</a:t>
            </a: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1C38A790-E4AA-A555-A1F1-EC110B0115F7}"/>
              </a:ext>
            </a:extLst>
          </p:cNvPr>
          <p:cNvSpPr/>
          <p:nvPr/>
        </p:nvSpPr>
        <p:spPr>
          <a:xfrm>
            <a:off x="457200" y="4707326"/>
            <a:ext cx="1003300" cy="1003300"/>
          </a:xfrm>
          <a:prstGeom prst="ellipse">
            <a:avLst/>
          </a:prstGeom>
          <a:gradFill>
            <a:gsLst>
              <a:gs pos="0">
                <a:schemeClr val="accent2">
                  <a:lumMod val="60000"/>
                  <a:lumOff val="40000"/>
                </a:schemeClr>
              </a:gs>
              <a:gs pos="100000">
                <a:srgbClr val="002060"/>
              </a:gs>
              <a:gs pos="50000">
                <a:srgbClr val="7030A0"/>
              </a:gs>
            </a:gsLst>
            <a:lin ang="2700000" scaled="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3600" b="1" dirty="0">
                <a:latin typeface="Bierstadt" panose="020B0004020202020204" pitchFamily="34" charset="0"/>
              </a:rPr>
              <a:t>3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1818DCBD-4C0D-104B-3D0C-16E8239F1727}"/>
              </a:ext>
            </a:extLst>
          </p:cNvPr>
          <p:cNvSpPr/>
          <p:nvPr/>
        </p:nvSpPr>
        <p:spPr>
          <a:xfrm>
            <a:off x="6362700" y="4707326"/>
            <a:ext cx="1003300" cy="1003300"/>
          </a:xfrm>
          <a:prstGeom prst="ellipse">
            <a:avLst/>
          </a:prstGeom>
          <a:gradFill>
            <a:gsLst>
              <a:gs pos="0">
                <a:schemeClr val="accent2">
                  <a:lumMod val="60000"/>
                  <a:lumOff val="40000"/>
                </a:schemeClr>
              </a:gs>
              <a:gs pos="100000">
                <a:srgbClr val="002060"/>
              </a:gs>
              <a:gs pos="50000">
                <a:srgbClr val="7030A0"/>
              </a:gs>
            </a:gsLst>
            <a:lin ang="2700000" scaled="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3600" b="1" dirty="0">
                <a:latin typeface="Bierstadt" panose="020B0004020202020204" pitchFamily="34" charset="0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9241780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60000"/>
                <a:lumOff val="40000"/>
              </a:schemeClr>
            </a:gs>
            <a:gs pos="100000">
              <a:srgbClr val="002060"/>
            </a:gs>
            <a:gs pos="50000">
              <a:srgbClr val="7030A0"/>
            </a:gs>
          </a:gsLst>
          <a:lin ang="1984632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Oval 26">
            <a:extLst>
              <a:ext uri="{FF2B5EF4-FFF2-40B4-BE49-F238E27FC236}">
                <a16:creationId xmlns:a16="http://schemas.microsoft.com/office/drawing/2014/main" id="{B449A9EA-F687-DCF7-4B7B-FBD54F3D7879}"/>
              </a:ext>
            </a:extLst>
          </p:cNvPr>
          <p:cNvSpPr/>
          <p:nvPr/>
        </p:nvSpPr>
        <p:spPr>
          <a:xfrm>
            <a:off x="9412318" y="2237289"/>
            <a:ext cx="1570620" cy="157062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06C8E4FA-1E11-F9D8-F139-E95240F1EBC8}"/>
              </a:ext>
            </a:extLst>
          </p:cNvPr>
          <p:cNvSpPr/>
          <p:nvPr/>
        </p:nvSpPr>
        <p:spPr>
          <a:xfrm>
            <a:off x="6757023" y="2237290"/>
            <a:ext cx="1570620" cy="157062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4A877B95-AD91-245C-1230-2F5330279FFC}"/>
              </a:ext>
            </a:extLst>
          </p:cNvPr>
          <p:cNvSpPr/>
          <p:nvPr/>
        </p:nvSpPr>
        <p:spPr>
          <a:xfrm>
            <a:off x="3983043" y="2237290"/>
            <a:ext cx="1570620" cy="157062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68A11CD7-9EE8-5B46-4503-4F219F04CC54}"/>
              </a:ext>
            </a:extLst>
          </p:cNvPr>
          <p:cNvSpPr/>
          <p:nvPr/>
        </p:nvSpPr>
        <p:spPr>
          <a:xfrm>
            <a:off x="1327748" y="2237290"/>
            <a:ext cx="1570620" cy="157062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C3542AF2-9A54-4D69-9334-AF2AA6C309DD}"/>
              </a:ext>
            </a:extLst>
          </p:cNvPr>
          <p:cNvSpPr/>
          <p:nvPr/>
        </p:nvSpPr>
        <p:spPr>
          <a:xfrm>
            <a:off x="823912" y="3835400"/>
            <a:ext cx="2459607" cy="1549225"/>
          </a:xfrm>
          <a:prstGeom prst="roundRect">
            <a:avLst>
              <a:gd name="adj" fmla="val 13333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Z" sz="2400" b="1" dirty="0">
                <a:solidFill>
                  <a:schemeClr val="bg1"/>
                </a:solidFill>
                <a:latin typeface="Bierstadt" panose="020B0004020202020204" pitchFamily="34" charset="0"/>
              </a:rPr>
              <a:t>Demystifying Board and their role</a:t>
            </a:r>
          </a:p>
        </p:txBody>
      </p:sp>
      <p:sp>
        <p:nvSpPr>
          <p:cNvPr id="12" name="Rounded Rectangle 11">
            <a:extLst>
              <a:ext uri="{FF2B5EF4-FFF2-40B4-BE49-F238E27FC236}">
                <a16:creationId xmlns:a16="http://schemas.microsoft.com/office/drawing/2014/main" id="{FF603DC5-665D-75A5-2984-B4D67ED759CE}"/>
              </a:ext>
            </a:extLst>
          </p:cNvPr>
          <p:cNvSpPr/>
          <p:nvPr/>
        </p:nvSpPr>
        <p:spPr>
          <a:xfrm>
            <a:off x="3538550" y="3835400"/>
            <a:ext cx="2459607" cy="1549225"/>
          </a:xfrm>
          <a:prstGeom prst="roundRect">
            <a:avLst>
              <a:gd name="adj" fmla="val 13333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Z" sz="2400" b="1" dirty="0">
                <a:solidFill>
                  <a:schemeClr val="bg1"/>
                </a:solidFill>
                <a:latin typeface="Bierstadt" panose="020B0004020202020204" pitchFamily="34" charset="0"/>
              </a:rPr>
              <a:t>Planning your performance</a:t>
            </a:r>
          </a:p>
        </p:txBody>
      </p:sp>
      <p:sp>
        <p:nvSpPr>
          <p:cNvPr id="14" name="Rounded Rectangle 13">
            <a:extLst>
              <a:ext uri="{FF2B5EF4-FFF2-40B4-BE49-F238E27FC236}">
                <a16:creationId xmlns:a16="http://schemas.microsoft.com/office/drawing/2014/main" id="{79212D4F-E0B3-5BC7-837D-67F5F994DCE9}"/>
              </a:ext>
            </a:extLst>
          </p:cNvPr>
          <p:cNvSpPr/>
          <p:nvPr/>
        </p:nvSpPr>
        <p:spPr>
          <a:xfrm>
            <a:off x="6253188" y="3835400"/>
            <a:ext cx="2459607" cy="1549225"/>
          </a:xfrm>
          <a:prstGeom prst="roundRect">
            <a:avLst>
              <a:gd name="adj" fmla="val 13333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Z" sz="2400" b="1" dirty="0">
                <a:solidFill>
                  <a:schemeClr val="bg1"/>
                </a:solidFill>
                <a:latin typeface="Bierstadt" panose="020B0004020202020204" pitchFamily="34" charset="0"/>
              </a:rPr>
              <a:t>Preparation and pre game</a:t>
            </a:r>
          </a:p>
        </p:txBody>
      </p:sp>
      <p:sp>
        <p:nvSpPr>
          <p:cNvPr id="16" name="Rounded Rectangle 15">
            <a:extLst>
              <a:ext uri="{FF2B5EF4-FFF2-40B4-BE49-F238E27FC236}">
                <a16:creationId xmlns:a16="http://schemas.microsoft.com/office/drawing/2014/main" id="{DBD483F9-3DCC-95EC-9D4F-59B9C5BABE56}"/>
              </a:ext>
            </a:extLst>
          </p:cNvPr>
          <p:cNvSpPr/>
          <p:nvPr/>
        </p:nvSpPr>
        <p:spPr>
          <a:xfrm>
            <a:off x="8967826" y="3835400"/>
            <a:ext cx="2459607" cy="1549225"/>
          </a:xfrm>
          <a:prstGeom prst="roundRect">
            <a:avLst>
              <a:gd name="adj" fmla="val 13333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Z" sz="2400" b="1" dirty="0">
                <a:solidFill>
                  <a:schemeClr val="bg1"/>
                </a:solidFill>
                <a:latin typeface="Bierstadt" panose="020B0004020202020204" pitchFamily="34" charset="0"/>
              </a:rPr>
              <a:t>Show time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591D4F8-F676-4CCC-A9AD-599168F1F1C1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836612" y="790658"/>
            <a:ext cx="10428288" cy="495300"/>
          </a:xfrm>
        </p:spPr>
        <p:txBody>
          <a:bodyPr>
            <a:noAutofit/>
          </a:bodyPr>
          <a:lstStyle/>
          <a:p>
            <a:r>
              <a:rPr lang="en-NZ" dirty="0">
                <a:solidFill>
                  <a:schemeClr val="bg1"/>
                </a:solidFill>
              </a:rPr>
              <a:t>What are we going to cover</a:t>
            </a:r>
          </a:p>
        </p:txBody>
      </p:sp>
      <p:pic>
        <p:nvPicPr>
          <p:cNvPr id="13" name="Graphic 12" descr="Lightbulb with solid fill">
            <a:extLst>
              <a:ext uri="{FF2B5EF4-FFF2-40B4-BE49-F238E27FC236}">
                <a16:creationId xmlns:a16="http://schemas.microsoft.com/office/drawing/2014/main" id="{785695CA-0A98-4EBC-9CC2-AC19CB109EA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211369" y="2465616"/>
            <a:ext cx="1113968" cy="1113968"/>
          </a:xfrm>
          <a:prstGeom prst="rect">
            <a:avLst/>
          </a:prstGeom>
        </p:spPr>
      </p:pic>
      <p:pic>
        <p:nvPicPr>
          <p:cNvPr id="15" name="Graphic 14" descr="Board Of Directors with solid fill">
            <a:extLst>
              <a:ext uri="{FF2B5EF4-FFF2-40B4-BE49-F238E27FC236}">
                <a16:creationId xmlns:a16="http://schemas.microsoft.com/office/drawing/2014/main" id="{2A2420F2-B42F-4731-B6F6-650D526BB9B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556074" y="2465616"/>
            <a:ext cx="1113968" cy="1113968"/>
          </a:xfrm>
          <a:prstGeom prst="rect">
            <a:avLst/>
          </a:prstGeom>
        </p:spPr>
      </p:pic>
      <p:pic>
        <p:nvPicPr>
          <p:cNvPr id="17" name="Graphic 16" descr="Stopwatch with solid fill">
            <a:extLst>
              <a:ext uri="{FF2B5EF4-FFF2-40B4-BE49-F238E27FC236}">
                <a16:creationId xmlns:a16="http://schemas.microsoft.com/office/drawing/2014/main" id="{A0559334-2E75-4740-92F3-000CC350B46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985350" y="2465617"/>
            <a:ext cx="1113967" cy="1113967"/>
          </a:xfrm>
          <a:prstGeom prst="rect">
            <a:avLst/>
          </a:prstGeom>
        </p:spPr>
      </p:pic>
      <p:pic>
        <p:nvPicPr>
          <p:cNvPr id="5" name="Graphic 4" descr="Drama with solid fill">
            <a:extLst>
              <a:ext uri="{FF2B5EF4-FFF2-40B4-BE49-F238E27FC236}">
                <a16:creationId xmlns:a16="http://schemas.microsoft.com/office/drawing/2014/main" id="{F35C5D66-057A-9F7D-3EB4-51AC5D67A320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rcRect/>
          <a:stretch/>
        </p:blipFill>
        <p:spPr>
          <a:xfrm>
            <a:off x="9640645" y="2465616"/>
            <a:ext cx="1113967" cy="11139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67473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3D8CC2B3-F577-8FDC-9428-7E337312FCB3}"/>
              </a:ext>
            </a:extLst>
          </p:cNvPr>
          <p:cNvSpPr/>
          <p:nvPr/>
        </p:nvSpPr>
        <p:spPr>
          <a:xfrm>
            <a:off x="838200" y="2653900"/>
            <a:ext cx="5171441" cy="402034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85750" indent="-2857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Bierstadt" panose="020B0004020202020204" pitchFamily="34" charset="0"/>
              </a:rPr>
              <a:t>The Board is ultimately responsible for managing the organisation on behalf of the shareholder </a:t>
            </a:r>
          </a:p>
          <a:p>
            <a:pPr marL="285750" indent="-2857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Bierstadt" panose="020B0004020202020204" pitchFamily="34" charset="0"/>
              </a:rPr>
              <a:t>Directors have an overarching obligation to act in the best interest of the company and will test management to ensure they do too</a:t>
            </a:r>
          </a:p>
          <a:p>
            <a:pPr marL="285750" indent="-2857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Bierstadt" panose="020B0004020202020204" pitchFamily="34" charset="0"/>
              </a:rPr>
              <a:t>They do this by delegating responsibility for the day-to-day management to Management</a:t>
            </a:r>
          </a:p>
          <a:p>
            <a:pPr marL="742950" lvl="1" indent="-285750">
              <a:spcAft>
                <a:spcPts val="300"/>
              </a:spcAft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schemeClr val="tx1"/>
                </a:solidFill>
                <a:latin typeface="Bierstadt" panose="020B0004020202020204" pitchFamily="34" charset="0"/>
              </a:rPr>
              <a:t>But if things go horribly wrong – it’s usually Directors that get in trouble, not Management!</a:t>
            </a:r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DF19035A-050A-D5A7-9AC5-EDF7C0CBC67E}"/>
              </a:ext>
            </a:extLst>
          </p:cNvPr>
          <p:cNvSpPr/>
          <p:nvPr/>
        </p:nvSpPr>
        <p:spPr>
          <a:xfrm>
            <a:off x="6301741" y="2704301"/>
            <a:ext cx="5171442" cy="4020345"/>
          </a:xfrm>
          <a:prstGeom prst="roundRect">
            <a:avLst>
              <a:gd name="adj" fmla="val 15759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/>
          <a:p>
            <a:pPr marL="285750" lvl="1" indent="-285750">
              <a:spcAft>
                <a:spcPts val="300"/>
              </a:spcAft>
              <a:buFont typeface="Arial" panose="020B0604020202020204" pitchFamily="34" charset="0"/>
              <a:buChar char="•"/>
              <a:tabLst>
                <a:tab pos="5738813" algn="l"/>
              </a:tabLst>
            </a:pPr>
            <a:r>
              <a:rPr lang="en-US" dirty="0">
                <a:solidFill>
                  <a:schemeClr val="tx1"/>
                </a:solidFill>
                <a:latin typeface="Bierstadt" panose="020B0004020202020204" pitchFamily="34" charset="0"/>
              </a:rPr>
              <a:t>They are likely a diverse group of individuals</a:t>
            </a:r>
          </a:p>
          <a:p>
            <a:pPr marL="285750" lvl="1" indent="-285750">
              <a:spcAft>
                <a:spcPts val="300"/>
              </a:spcAft>
              <a:buFont typeface="Arial" panose="020B0604020202020204" pitchFamily="34" charset="0"/>
              <a:buChar char="•"/>
              <a:tabLst>
                <a:tab pos="5738813" algn="l"/>
              </a:tabLst>
            </a:pPr>
            <a:r>
              <a:rPr lang="en-US" dirty="0">
                <a:solidFill>
                  <a:schemeClr val="tx1"/>
                </a:solidFill>
                <a:latin typeface="Bierstadt"/>
              </a:rPr>
              <a:t>The majority may not know your industry in detail</a:t>
            </a:r>
            <a:endParaRPr lang="en-US" dirty="0">
              <a:solidFill>
                <a:schemeClr val="tx1"/>
              </a:solidFill>
              <a:latin typeface="Bierstadt" panose="020B0004020202020204" pitchFamily="34" charset="0"/>
            </a:endParaRPr>
          </a:p>
          <a:p>
            <a:pPr marL="285750" lvl="1" indent="-285750">
              <a:spcAft>
                <a:spcPts val="300"/>
              </a:spcAft>
              <a:buFont typeface="Arial" panose="020B0604020202020204" pitchFamily="34" charset="0"/>
              <a:buChar char="•"/>
              <a:tabLst>
                <a:tab pos="5738813" algn="l"/>
              </a:tabLst>
            </a:pPr>
            <a:r>
              <a:rPr lang="en-US" dirty="0">
                <a:solidFill>
                  <a:schemeClr val="tx1"/>
                </a:solidFill>
                <a:latin typeface="Bierstadt" panose="020B0004020202020204" pitchFamily="34" charset="0"/>
              </a:rPr>
              <a:t>They may sit on multiple boards across diverse portfolios or hold down senior leadership roles in unrelated sectors of the economy</a:t>
            </a:r>
          </a:p>
          <a:p>
            <a:pPr marL="285750" lvl="1" indent="-285750">
              <a:spcAft>
                <a:spcPts val="300"/>
              </a:spcAft>
              <a:buFont typeface="Arial" panose="020B0604020202020204" pitchFamily="34" charset="0"/>
              <a:buChar char="•"/>
              <a:tabLst>
                <a:tab pos="5738813" algn="l"/>
              </a:tabLst>
            </a:pPr>
            <a:r>
              <a:rPr lang="en-US" dirty="0">
                <a:solidFill>
                  <a:schemeClr val="tx1"/>
                </a:solidFill>
                <a:latin typeface="Bierstadt"/>
              </a:rPr>
              <a:t>They are likely to be paid for sitting on the Board and its sub-Committees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030F93B4-A655-4766-362A-37DB87A8F732}"/>
              </a:ext>
            </a:extLst>
          </p:cNvPr>
          <p:cNvSpPr txBox="1">
            <a:spLocks/>
          </p:cNvSpPr>
          <p:nvPr/>
        </p:nvSpPr>
        <p:spPr>
          <a:xfrm>
            <a:off x="838200" y="438546"/>
            <a:ext cx="10515600" cy="1325563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i="0" kern="1200">
                <a:solidFill>
                  <a:schemeClr val="tx1"/>
                </a:solidFill>
                <a:latin typeface="Bierstadt" panose="020B0004020202020204" pitchFamily="34" charset="0"/>
                <a:ea typeface="+mj-ea"/>
                <a:cs typeface="Baghdad" pitchFamily="2" charset="-78"/>
              </a:defRPr>
            </a:lvl1pPr>
          </a:lstStyle>
          <a:p>
            <a:r>
              <a:rPr lang="en-NZ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Demystifying the Board – what is their role</a:t>
            </a:r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66F7B7D6-5CB4-BFA2-5FF3-E56CF4349213}"/>
              </a:ext>
            </a:extLst>
          </p:cNvPr>
          <p:cNvSpPr/>
          <p:nvPr/>
        </p:nvSpPr>
        <p:spPr>
          <a:xfrm>
            <a:off x="966470" y="2070101"/>
            <a:ext cx="4914900" cy="634200"/>
          </a:xfrm>
          <a:prstGeom prst="roundRect">
            <a:avLst>
              <a:gd name="adj" fmla="val 42700"/>
            </a:avLst>
          </a:prstGeom>
          <a:gradFill>
            <a:gsLst>
              <a:gs pos="0">
                <a:schemeClr val="accent2">
                  <a:lumMod val="60000"/>
                  <a:lumOff val="40000"/>
                </a:schemeClr>
              </a:gs>
              <a:gs pos="100000">
                <a:srgbClr val="002060"/>
              </a:gs>
              <a:gs pos="50000">
                <a:srgbClr val="7030A0"/>
              </a:gs>
            </a:gsLst>
            <a:lin ang="2700000" scaled="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ctr">
              <a:spcAft>
                <a:spcPts val="300"/>
              </a:spcAft>
              <a:tabLst>
                <a:tab pos="5738813" algn="l"/>
              </a:tabLst>
            </a:pPr>
            <a:r>
              <a:rPr lang="en-US" sz="2400" b="1" dirty="0">
                <a:solidFill>
                  <a:schemeClr val="bg1"/>
                </a:solidFill>
                <a:latin typeface="Bierstadt" panose="020B0004020202020204" pitchFamily="34" charset="0"/>
              </a:rPr>
              <a:t>Why do we have a Board?</a:t>
            </a:r>
          </a:p>
        </p:txBody>
      </p:sp>
      <p:sp>
        <p:nvSpPr>
          <p:cNvPr id="11" name="Rounded Rectangle 10">
            <a:extLst>
              <a:ext uri="{FF2B5EF4-FFF2-40B4-BE49-F238E27FC236}">
                <a16:creationId xmlns:a16="http://schemas.microsoft.com/office/drawing/2014/main" id="{2185BB48-F948-C9FF-7AA4-02C6B7ADC2E6}"/>
              </a:ext>
            </a:extLst>
          </p:cNvPr>
          <p:cNvSpPr/>
          <p:nvPr/>
        </p:nvSpPr>
        <p:spPr>
          <a:xfrm>
            <a:off x="6430012" y="2070101"/>
            <a:ext cx="4914900" cy="634200"/>
          </a:xfrm>
          <a:prstGeom prst="roundRect">
            <a:avLst>
              <a:gd name="adj" fmla="val 38459"/>
            </a:avLst>
          </a:prstGeom>
          <a:gradFill>
            <a:gsLst>
              <a:gs pos="0">
                <a:schemeClr val="accent2">
                  <a:lumMod val="60000"/>
                  <a:lumOff val="40000"/>
                </a:schemeClr>
              </a:gs>
              <a:gs pos="100000">
                <a:srgbClr val="002060"/>
              </a:gs>
              <a:gs pos="50000">
                <a:srgbClr val="7030A0"/>
              </a:gs>
            </a:gsLst>
            <a:lin ang="2700000" scaled="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ctr">
              <a:spcAft>
                <a:spcPts val="300"/>
              </a:spcAft>
              <a:tabLst>
                <a:tab pos="5738813" algn="l"/>
              </a:tabLst>
            </a:pPr>
            <a:r>
              <a:rPr lang="en-US" sz="2400" b="1" dirty="0">
                <a:solidFill>
                  <a:schemeClr val="bg1"/>
                </a:solidFill>
                <a:latin typeface="Bierstadt" panose="020B0004020202020204" pitchFamily="34" charset="0"/>
              </a:rPr>
              <a:t>Who are your directors?</a:t>
            </a:r>
          </a:p>
        </p:txBody>
      </p:sp>
    </p:spTree>
    <p:extLst>
      <p:ext uri="{BB962C8B-B14F-4D97-AF65-F5344CB8AC3E}">
        <p14:creationId xmlns:p14="http://schemas.microsoft.com/office/powerpoint/2010/main" val="12072444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F336A37D-ED8F-6B47-06D4-C2B7E7B5C246}"/>
              </a:ext>
            </a:extLst>
          </p:cNvPr>
          <p:cNvSpPr txBox="1">
            <a:spLocks/>
          </p:cNvSpPr>
          <p:nvPr/>
        </p:nvSpPr>
        <p:spPr>
          <a:xfrm>
            <a:off x="838200" y="401556"/>
            <a:ext cx="10515600" cy="1325563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i="0" kern="1200">
                <a:solidFill>
                  <a:schemeClr val="tx1"/>
                </a:solidFill>
                <a:latin typeface="Bierstadt" panose="020B0004020202020204" pitchFamily="34" charset="0"/>
                <a:ea typeface="+mj-ea"/>
                <a:cs typeface="Baghdad" pitchFamily="2" charset="-78"/>
              </a:defRPr>
            </a:lvl1pPr>
          </a:lstStyle>
          <a:p>
            <a:r>
              <a:rPr lang="en-NZ" dirty="0">
                <a:latin typeface="Bierstadt"/>
                <a:cs typeface="Baghdad"/>
              </a:rPr>
              <a:t>Board – their reality and what drives them </a:t>
            </a:r>
            <a:endParaRPr lang="en-NZ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70B06B-C991-22CE-A063-DA9296CF94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6470" y="4748075"/>
            <a:ext cx="10304042" cy="1589179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spcAft>
                <a:spcPts val="300"/>
              </a:spcAft>
              <a:buNone/>
              <a:tabLst>
                <a:tab pos="5738813" algn="l"/>
              </a:tabLst>
            </a:pPr>
            <a:r>
              <a:rPr lang="en-US" sz="2000" dirty="0"/>
              <a:t>It is estimated (conservatively) that the average Board meeting costs between </a:t>
            </a:r>
            <a:r>
              <a:rPr lang="en-US" sz="2400" b="1" u="sng" dirty="0"/>
              <a:t>$50-$100k</a:t>
            </a:r>
          </a:p>
          <a:p>
            <a:pPr marL="742950" lvl="2" indent="-285750">
              <a:spcAft>
                <a:spcPts val="300"/>
              </a:spcAft>
              <a:tabLst>
                <a:tab pos="5738813" algn="l"/>
              </a:tabLst>
            </a:pPr>
            <a:r>
              <a:rPr lang="en-US" sz="1800" dirty="0">
                <a:latin typeface="Bierstadt"/>
              </a:rPr>
              <a:t>What is our return on this investment?</a:t>
            </a:r>
          </a:p>
          <a:p>
            <a:pPr marL="742950" lvl="2" indent="-285750">
              <a:spcAft>
                <a:spcPts val="300"/>
              </a:spcAft>
              <a:tabLst>
                <a:tab pos="5738813" algn="l"/>
              </a:tabLst>
            </a:pPr>
            <a:r>
              <a:rPr lang="en-US" sz="1800" dirty="0">
                <a:latin typeface="Bierstadt"/>
              </a:rPr>
              <a:t>Is the Board feeling like they have an impact?</a:t>
            </a:r>
            <a:endParaRPr lang="en-US" sz="1800" dirty="0"/>
          </a:p>
          <a:p>
            <a:pPr marL="742950" lvl="2" indent="-285750">
              <a:spcAft>
                <a:spcPts val="300"/>
              </a:spcAft>
              <a:tabLst>
                <a:tab pos="5738813" algn="l"/>
              </a:tabLst>
            </a:pPr>
            <a:r>
              <a:rPr lang="en-US" sz="1800" dirty="0">
                <a:latin typeface="Bierstadt"/>
              </a:rPr>
              <a:t>Are you treating the board like a friend or foe?</a:t>
            </a:r>
            <a:endParaRPr lang="en-US" sz="1800" dirty="0"/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4116C0CD-627B-776E-0E80-3CBDF7A68FBB}"/>
              </a:ext>
            </a:extLst>
          </p:cNvPr>
          <p:cNvSpPr/>
          <p:nvPr/>
        </p:nvSpPr>
        <p:spPr>
          <a:xfrm>
            <a:off x="966470" y="1636115"/>
            <a:ext cx="10304042" cy="634200"/>
          </a:xfrm>
          <a:prstGeom prst="roundRect">
            <a:avLst>
              <a:gd name="adj" fmla="val 42700"/>
            </a:avLst>
          </a:prstGeom>
          <a:gradFill>
            <a:gsLst>
              <a:gs pos="0">
                <a:schemeClr val="accent2">
                  <a:lumMod val="60000"/>
                  <a:lumOff val="40000"/>
                </a:schemeClr>
              </a:gs>
              <a:gs pos="100000">
                <a:srgbClr val="002060"/>
              </a:gs>
              <a:gs pos="50000">
                <a:srgbClr val="7030A0"/>
              </a:gs>
            </a:gsLst>
            <a:lin ang="2700000" scaled="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ctr">
              <a:spcAft>
                <a:spcPts val="300"/>
              </a:spcAft>
              <a:tabLst>
                <a:tab pos="5738813" algn="l"/>
              </a:tabLst>
            </a:pPr>
            <a:r>
              <a:rPr lang="en-US" sz="2400" b="1" dirty="0">
                <a:solidFill>
                  <a:schemeClr val="bg1"/>
                </a:solidFill>
                <a:latin typeface="Bierstadt" panose="020B0004020202020204" pitchFamily="34" charset="0"/>
              </a:rPr>
              <a:t>The board are humans too…</a:t>
            </a: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202020E0-9C9C-7955-3F9C-62A581AA2340}"/>
              </a:ext>
            </a:extLst>
          </p:cNvPr>
          <p:cNvSpPr/>
          <p:nvPr/>
        </p:nvSpPr>
        <p:spPr>
          <a:xfrm>
            <a:off x="966470" y="2368654"/>
            <a:ext cx="1974109" cy="1901932"/>
          </a:xfrm>
          <a:prstGeom prst="round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latin typeface="Bierstadt" panose="020B0004020202020204" pitchFamily="34" charset="0"/>
              </a:rPr>
              <a:t>They are not full-time employees – they dip in and out of the business and are only involved at a governance level</a:t>
            </a:r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F1828521-449A-3DA0-88E3-E0D9DB76BD3E}"/>
              </a:ext>
            </a:extLst>
          </p:cNvPr>
          <p:cNvSpPr/>
          <p:nvPr/>
        </p:nvSpPr>
        <p:spPr>
          <a:xfrm>
            <a:off x="3048953" y="2368654"/>
            <a:ext cx="1974109" cy="1901932"/>
          </a:xfrm>
          <a:prstGeom prst="round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300"/>
              </a:spcAft>
              <a:tabLst>
                <a:tab pos="5738813" algn="l"/>
              </a:tabLst>
            </a:pPr>
            <a:r>
              <a:rPr lang="en-US" sz="1600" dirty="0">
                <a:latin typeface="Bierstadt" panose="020B0004020202020204" pitchFamily="34" charset="0"/>
              </a:rPr>
              <a:t>They will have their own quirks, areas of interest, and areas they get stuck on</a:t>
            </a:r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9A2B2C74-9644-6A32-3D97-29467F0FF74E}"/>
              </a:ext>
            </a:extLst>
          </p:cNvPr>
          <p:cNvSpPr/>
          <p:nvPr/>
        </p:nvSpPr>
        <p:spPr>
          <a:xfrm>
            <a:off x="5131436" y="2368654"/>
            <a:ext cx="1974109" cy="1901932"/>
          </a:xfrm>
          <a:prstGeom prst="round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300"/>
              </a:spcAft>
              <a:tabLst>
                <a:tab pos="5738813" algn="l"/>
              </a:tabLst>
            </a:pPr>
            <a:r>
              <a:rPr lang="en-US" sz="1600" dirty="0">
                <a:latin typeface="Bierstadt" panose="020B0004020202020204" pitchFamily="34" charset="0"/>
              </a:rPr>
              <a:t>They forget, get confused, and don’t always understand</a:t>
            </a:r>
          </a:p>
        </p:txBody>
      </p:sp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E999D6A9-A458-14CB-451A-6BFA192BEA13}"/>
              </a:ext>
            </a:extLst>
          </p:cNvPr>
          <p:cNvSpPr/>
          <p:nvPr/>
        </p:nvSpPr>
        <p:spPr>
          <a:xfrm>
            <a:off x="7213919" y="2368654"/>
            <a:ext cx="1974109" cy="1901932"/>
          </a:xfrm>
          <a:prstGeom prst="round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>
              <a:spcAft>
                <a:spcPts val="300"/>
              </a:spcAft>
              <a:tabLst>
                <a:tab pos="5738813" algn="l"/>
              </a:tabLst>
            </a:pPr>
            <a:r>
              <a:rPr lang="en-US" sz="1600" dirty="0">
                <a:latin typeface="Bierstadt"/>
              </a:rPr>
              <a:t>They will have their own hopes, fears, and ambitions</a:t>
            </a:r>
            <a:endParaRPr lang="en-US" sz="1600" dirty="0">
              <a:latin typeface="Bierstadt" panose="020B0004020202020204" pitchFamily="34" charset="0"/>
            </a:endParaRPr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8BB34435-099C-42D2-4DF5-910C555140E6}"/>
              </a:ext>
            </a:extLst>
          </p:cNvPr>
          <p:cNvSpPr/>
          <p:nvPr/>
        </p:nvSpPr>
        <p:spPr>
          <a:xfrm>
            <a:off x="9296403" y="2368654"/>
            <a:ext cx="1974109" cy="1901932"/>
          </a:xfrm>
          <a:prstGeom prst="round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>
              <a:spcAft>
                <a:spcPts val="300"/>
              </a:spcAft>
              <a:tabLst>
                <a:tab pos="5738813" algn="l"/>
              </a:tabLst>
            </a:pPr>
            <a:r>
              <a:rPr lang="en-US" sz="1600" dirty="0">
                <a:latin typeface="Bierstadt"/>
              </a:rPr>
              <a:t>They generally want to feel part of the </a:t>
            </a:r>
            <a:r>
              <a:rPr lang="en-US" sz="1600" dirty="0" err="1">
                <a:latin typeface="Bierstadt"/>
              </a:rPr>
              <a:t>organisation</a:t>
            </a:r>
            <a:endParaRPr lang="en-US" sz="1600" dirty="0" err="1">
              <a:latin typeface="Bierstadt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5802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030F93B4-A655-4766-362A-37DB87A8F732}"/>
              </a:ext>
            </a:extLst>
          </p:cNvPr>
          <p:cNvSpPr txBox="1">
            <a:spLocks/>
          </p:cNvSpPr>
          <p:nvPr/>
        </p:nvSpPr>
        <p:spPr>
          <a:xfrm>
            <a:off x="469900" y="225403"/>
            <a:ext cx="10883900" cy="1325563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i="0" kern="1200">
                <a:solidFill>
                  <a:schemeClr val="tx1"/>
                </a:solidFill>
                <a:latin typeface="Bierstadt" panose="020B0004020202020204" pitchFamily="34" charset="0"/>
                <a:ea typeface="+mj-ea"/>
                <a:cs typeface="Baghdad" pitchFamily="2" charset="-78"/>
              </a:defRPr>
            </a:lvl1pPr>
          </a:lstStyle>
          <a:p>
            <a:r>
              <a:rPr lang="en-NZ" sz="4000" dirty="0"/>
              <a:t>Planning your performance - Before you even think about a paper…</a:t>
            </a:r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66F7B7D6-5CB4-BFA2-5FF3-E56CF4349213}"/>
              </a:ext>
            </a:extLst>
          </p:cNvPr>
          <p:cNvSpPr/>
          <p:nvPr/>
        </p:nvSpPr>
        <p:spPr>
          <a:xfrm>
            <a:off x="602840" y="1558005"/>
            <a:ext cx="4914900" cy="1753388"/>
          </a:xfrm>
          <a:prstGeom prst="roundRect">
            <a:avLst>
              <a:gd name="adj" fmla="val 12601"/>
            </a:avLst>
          </a:prstGeom>
          <a:gradFill>
            <a:gsLst>
              <a:gs pos="0">
                <a:schemeClr val="accent2">
                  <a:lumMod val="60000"/>
                  <a:lumOff val="40000"/>
                </a:schemeClr>
              </a:gs>
              <a:gs pos="100000">
                <a:srgbClr val="002060"/>
              </a:gs>
              <a:gs pos="50000">
                <a:srgbClr val="7030A0"/>
              </a:gs>
            </a:gsLst>
            <a:lin ang="2700000" scaled="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>
              <a:spcAft>
                <a:spcPts val="300"/>
              </a:spcAft>
              <a:tabLst>
                <a:tab pos="5738813" algn="l"/>
              </a:tabLst>
            </a:pPr>
            <a:r>
              <a:rPr lang="en-US" sz="2400" b="1" dirty="0">
                <a:solidFill>
                  <a:schemeClr val="bg1"/>
                </a:solidFill>
                <a:latin typeface="Bierstadt" panose="020B0004020202020204" pitchFamily="34" charset="0"/>
              </a:rPr>
              <a:t>Ask the following questions</a:t>
            </a:r>
          </a:p>
          <a:p>
            <a:pPr lvl="1" indent="-457200">
              <a:spcAft>
                <a:spcPts val="300"/>
              </a:spcAft>
              <a:buFont typeface="+mj-lt"/>
              <a:buAutoNum type="arabicPeriod"/>
              <a:tabLst>
                <a:tab pos="5738813" algn="l"/>
              </a:tabLst>
            </a:pPr>
            <a:r>
              <a:rPr lang="en-US" sz="1600" dirty="0">
                <a:solidFill>
                  <a:schemeClr val="bg1"/>
                </a:solidFill>
                <a:latin typeface="Bierstadt" panose="020B0004020202020204" pitchFamily="34" charset="0"/>
              </a:rPr>
              <a:t>Why are we engaging with the board?</a:t>
            </a:r>
          </a:p>
          <a:p>
            <a:pPr lvl="1" indent="-457200">
              <a:spcAft>
                <a:spcPts val="300"/>
              </a:spcAft>
              <a:buFont typeface="+mj-lt"/>
              <a:buAutoNum type="arabicPeriod"/>
              <a:tabLst>
                <a:tab pos="5738813" algn="l"/>
              </a:tabLst>
            </a:pPr>
            <a:r>
              <a:rPr lang="en-US" sz="1600" dirty="0">
                <a:solidFill>
                  <a:schemeClr val="bg1"/>
                </a:solidFill>
                <a:latin typeface="Bierstadt" panose="020B0004020202020204" pitchFamily="34" charset="0"/>
              </a:rPr>
              <a:t>What is the ask?</a:t>
            </a:r>
          </a:p>
          <a:p>
            <a:pPr lvl="1" indent="-457200">
              <a:spcAft>
                <a:spcPts val="300"/>
              </a:spcAft>
              <a:buFont typeface="+mj-lt"/>
              <a:buAutoNum type="arabicPeriod"/>
              <a:tabLst>
                <a:tab pos="5738813" algn="l"/>
              </a:tabLst>
            </a:pPr>
            <a:r>
              <a:rPr lang="en-US" sz="1600" dirty="0">
                <a:solidFill>
                  <a:schemeClr val="bg1"/>
                </a:solidFill>
                <a:latin typeface="Bierstadt" panose="020B0004020202020204" pitchFamily="34" charset="0"/>
              </a:rPr>
              <a:t>What is the outcome you are seeking?</a:t>
            </a:r>
          </a:p>
        </p:txBody>
      </p:sp>
      <p:pic>
        <p:nvPicPr>
          <p:cNvPr id="2" name="Graphic 1" descr="Questions with solid fill">
            <a:extLst>
              <a:ext uri="{FF2B5EF4-FFF2-40B4-BE49-F238E27FC236}">
                <a16:creationId xmlns:a16="http://schemas.microsoft.com/office/drawing/2014/main" id="{71F9B4F1-BB49-AA1F-58F9-4BC9EA2D6D1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39827" y="1830640"/>
            <a:ext cx="648452" cy="648452"/>
          </a:xfrm>
          <a:prstGeom prst="rect">
            <a:avLst/>
          </a:prstGeom>
        </p:spPr>
      </p:pic>
      <p:sp>
        <p:nvSpPr>
          <p:cNvPr id="3" name="Rounded Rectangle 2">
            <a:extLst>
              <a:ext uri="{FF2B5EF4-FFF2-40B4-BE49-F238E27FC236}">
                <a16:creationId xmlns:a16="http://schemas.microsoft.com/office/drawing/2014/main" id="{FA0C1AAA-0043-4557-4F27-E00D9FFCBFF6}"/>
              </a:ext>
            </a:extLst>
          </p:cNvPr>
          <p:cNvSpPr/>
          <p:nvPr/>
        </p:nvSpPr>
        <p:spPr>
          <a:xfrm>
            <a:off x="640940" y="3459054"/>
            <a:ext cx="4914900" cy="2946821"/>
          </a:xfrm>
          <a:prstGeom prst="roundRect">
            <a:avLst>
              <a:gd name="adj" fmla="val 7239"/>
            </a:avLst>
          </a:prstGeom>
          <a:solidFill>
            <a:srgbClr val="002060"/>
          </a:solidFill>
          <a:ln w="28575">
            <a:noFill/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46800" rIns="72000" bIns="45720" rtlCol="0" anchor="ctr"/>
          <a:lstStyle/>
          <a:p>
            <a:pPr marL="0" lvl="1">
              <a:spcAft>
                <a:spcPts val="300"/>
              </a:spcAft>
              <a:tabLst>
                <a:tab pos="5738813" algn="l"/>
              </a:tabLst>
            </a:pPr>
            <a:r>
              <a:rPr lang="en-US" sz="2400" b="1" dirty="0">
                <a:solidFill>
                  <a:schemeClr val="bg1"/>
                </a:solidFill>
                <a:latin typeface="Bierstadt" panose="020B0004020202020204" pitchFamily="34" charset="0"/>
              </a:rPr>
              <a:t>Runway to critical decisions</a:t>
            </a:r>
          </a:p>
          <a:p>
            <a:pPr lvl="1" indent="-457200">
              <a:spcAft>
                <a:spcPts val="300"/>
              </a:spcAft>
              <a:buFont typeface="Arial" panose="020B0604020202020204" pitchFamily="34" charset="0"/>
              <a:buChar char="•"/>
              <a:tabLst>
                <a:tab pos="5738813" algn="l"/>
              </a:tabLst>
            </a:pPr>
            <a:r>
              <a:rPr lang="en-US" sz="1400" dirty="0">
                <a:solidFill>
                  <a:schemeClr val="bg1"/>
                </a:solidFill>
                <a:latin typeface="Bierstadt"/>
              </a:rPr>
              <a:t>If your paper is asking for a critical decision,        ensure that your paper is not the first time  the Board has been exposed to this matter</a:t>
            </a:r>
          </a:p>
          <a:p>
            <a:pPr lvl="1" indent="-457200">
              <a:spcAft>
                <a:spcPts val="300"/>
              </a:spcAft>
              <a:buFont typeface="Arial" panose="020B0604020202020204" pitchFamily="34" charset="0"/>
              <a:buChar char="•"/>
              <a:tabLst>
                <a:tab pos="5738813" algn="l"/>
              </a:tabLst>
            </a:pPr>
            <a:r>
              <a:rPr lang="en-US" sz="1400" dirty="0">
                <a:solidFill>
                  <a:schemeClr val="bg1"/>
                </a:solidFill>
                <a:latin typeface="Bierstadt" panose="020B0004020202020204" pitchFamily="34" charset="0"/>
              </a:rPr>
              <a:t>The decision making should be at the tail end of a series of conversations that the Board has had over time</a:t>
            </a:r>
          </a:p>
          <a:p>
            <a:pPr lvl="1" indent="-457200">
              <a:spcAft>
                <a:spcPts val="300"/>
              </a:spcAft>
              <a:buFont typeface="Arial" panose="020B0604020202020204" pitchFamily="34" charset="0"/>
              <a:buChar char="•"/>
              <a:tabLst>
                <a:tab pos="5738813" algn="l"/>
              </a:tabLst>
            </a:pPr>
            <a:r>
              <a:rPr lang="en-US" sz="1400" dirty="0">
                <a:solidFill>
                  <a:schemeClr val="bg1"/>
                </a:solidFill>
                <a:latin typeface="Bierstadt" panose="020B0004020202020204" pitchFamily="34" charset="0"/>
              </a:rPr>
              <a:t>You need to plan how the Board will deal with these critical projects/decisions as part of your planning process. Think of a runway to decisions – discussion paper followed by a decision paper</a:t>
            </a:r>
          </a:p>
        </p:txBody>
      </p:sp>
      <p:pic>
        <p:nvPicPr>
          <p:cNvPr id="6" name="Graphic 5" descr="Fork In Road with solid fill">
            <a:extLst>
              <a:ext uri="{FF2B5EF4-FFF2-40B4-BE49-F238E27FC236}">
                <a16:creationId xmlns:a16="http://schemas.microsoft.com/office/drawing/2014/main" id="{95843CEB-D631-B42B-1AB6-9C1ED6A0988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829022" y="3583491"/>
            <a:ext cx="652837" cy="652837"/>
          </a:xfrm>
          <a:prstGeom prst="rect">
            <a:avLst/>
          </a:prstGeom>
        </p:spPr>
      </p:pic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CA8975F5-DB93-FB08-DBCD-1DBEACCEA367}"/>
              </a:ext>
            </a:extLst>
          </p:cNvPr>
          <p:cNvSpPr/>
          <p:nvPr/>
        </p:nvSpPr>
        <p:spPr>
          <a:xfrm>
            <a:off x="5818493" y="1558005"/>
            <a:ext cx="5885056" cy="1753388"/>
          </a:xfrm>
          <a:prstGeom prst="roundRect">
            <a:avLst>
              <a:gd name="adj" fmla="val 12436"/>
            </a:avLst>
          </a:prstGeom>
          <a:solidFill>
            <a:srgbClr val="7030A0"/>
          </a:solidFill>
          <a:ln w="28575">
            <a:noFill/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46800" rIns="72000" rtlCol="0" anchor="ctr"/>
          <a:lstStyle/>
          <a:p>
            <a:pPr marL="0" lvl="1">
              <a:spcAft>
                <a:spcPts val="300"/>
              </a:spcAft>
              <a:tabLst>
                <a:tab pos="5738813" algn="l"/>
              </a:tabLst>
            </a:pPr>
            <a:r>
              <a:rPr lang="en-US" sz="2400" b="1" dirty="0">
                <a:solidFill>
                  <a:schemeClr val="bg1"/>
                </a:solidFill>
                <a:latin typeface="Bierstadt" panose="020B0004020202020204" pitchFamily="34" charset="0"/>
              </a:rPr>
              <a:t>Consider all stakeholders</a:t>
            </a:r>
          </a:p>
          <a:p>
            <a:pPr marL="285750" indent="-2857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NZ" sz="1400" dirty="0">
                <a:solidFill>
                  <a:schemeClr val="bg1"/>
                </a:solidFill>
                <a:latin typeface="Bierstadt" panose="020B0004020202020204" pitchFamily="34" charset="0"/>
              </a:rPr>
              <a:t>Ensure that all stakeholders are on board, singing from the            same hymn sheet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NZ" sz="1400" dirty="0">
                <a:solidFill>
                  <a:schemeClr val="bg1"/>
                </a:solidFill>
                <a:latin typeface="Bierstadt" panose="020B0004020202020204" pitchFamily="34" charset="0"/>
              </a:rPr>
              <a:t>You may consider having key stakeholders in the room as you present</a:t>
            </a:r>
          </a:p>
          <a:p>
            <a:pPr marL="285750" indent="-2857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NZ" sz="1400" dirty="0">
                <a:solidFill>
                  <a:schemeClr val="bg1"/>
                </a:solidFill>
                <a:latin typeface="Bierstadt" panose="020B0004020202020204" pitchFamily="34" charset="0"/>
              </a:rPr>
              <a:t>Management must be seen to be a “united</a:t>
            </a:r>
            <a:r>
              <a:rPr lang="en-NZ" sz="2000" dirty="0">
                <a:solidFill>
                  <a:schemeClr val="bg1"/>
                </a:solidFill>
                <a:latin typeface="Bierstadt" panose="020B0004020202020204" pitchFamily="34" charset="0"/>
              </a:rPr>
              <a:t> </a:t>
            </a:r>
            <a:r>
              <a:rPr lang="en-NZ" sz="1400" dirty="0">
                <a:solidFill>
                  <a:schemeClr val="bg1"/>
                </a:solidFill>
                <a:latin typeface="Bierstadt" panose="020B0004020202020204" pitchFamily="34" charset="0"/>
              </a:rPr>
              <a:t>front” when presenting to the Board</a:t>
            </a:r>
          </a:p>
        </p:txBody>
      </p:sp>
      <p:pic>
        <p:nvPicPr>
          <p:cNvPr id="8" name="Graphic 7" descr="Group brainstorm with solid fill">
            <a:extLst>
              <a:ext uri="{FF2B5EF4-FFF2-40B4-BE49-F238E27FC236}">
                <a16:creationId xmlns:a16="http://schemas.microsoft.com/office/drawing/2014/main" id="{76819FCA-00F4-F2C6-32C9-B41299C14FE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0978651" y="1684401"/>
            <a:ext cx="750298" cy="750298"/>
          </a:xfrm>
          <a:prstGeom prst="rect">
            <a:avLst/>
          </a:prstGeom>
        </p:spPr>
      </p:pic>
      <p:sp>
        <p:nvSpPr>
          <p:cNvPr id="13" name="Rounded Rectangle 12">
            <a:extLst>
              <a:ext uri="{FF2B5EF4-FFF2-40B4-BE49-F238E27FC236}">
                <a16:creationId xmlns:a16="http://schemas.microsoft.com/office/drawing/2014/main" id="{B92EE466-855B-DF1F-4185-DCC12A807F32}"/>
              </a:ext>
            </a:extLst>
          </p:cNvPr>
          <p:cNvSpPr/>
          <p:nvPr/>
        </p:nvSpPr>
        <p:spPr>
          <a:xfrm>
            <a:off x="5818493" y="3459054"/>
            <a:ext cx="5885056" cy="2946821"/>
          </a:xfrm>
          <a:prstGeom prst="roundRect">
            <a:avLst>
              <a:gd name="adj" fmla="val 6938"/>
            </a:avLst>
          </a:prstGeom>
          <a:noFill/>
          <a:ln w="28575">
            <a:solidFill>
              <a:srgbClr val="703FE3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46800" rIns="72000" bIns="45720" rtlCol="0" anchor="ctr"/>
          <a:lstStyle/>
          <a:p>
            <a:pPr marL="0" lvl="1">
              <a:spcAft>
                <a:spcPts val="300"/>
              </a:spcAft>
              <a:tabLst>
                <a:tab pos="5738813" algn="l"/>
              </a:tabLst>
            </a:pPr>
            <a:r>
              <a:rPr lang="en-NZ" sz="2400" b="1" dirty="0">
                <a:solidFill>
                  <a:schemeClr val="tx1"/>
                </a:solidFill>
                <a:latin typeface="Bierstadt"/>
              </a:rPr>
              <a:t>How to get the best outcome?</a:t>
            </a:r>
          </a:p>
          <a:p>
            <a:pPr marL="285750" indent="-2857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NZ" sz="1400" dirty="0">
                <a:solidFill>
                  <a:schemeClr val="tx1"/>
                </a:solidFill>
                <a:latin typeface="Bierstadt"/>
              </a:rPr>
              <a:t>All directors (and the Board as a whole) have their                            “sticking points”. For example, compliance and assurance processes, cyber security issues, etc.</a:t>
            </a:r>
          </a:p>
          <a:p>
            <a:pPr marL="285750" indent="-2857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NZ" sz="1400" dirty="0">
                <a:solidFill>
                  <a:schemeClr val="tx1"/>
                </a:solidFill>
                <a:latin typeface="Bierstadt"/>
              </a:rPr>
              <a:t>These are often linked to the Bank’s risks that sit  outside our risk appetite</a:t>
            </a:r>
          </a:p>
          <a:p>
            <a:pPr marL="285750" indent="-2857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NZ" sz="1400" dirty="0">
                <a:solidFill>
                  <a:schemeClr val="tx1"/>
                </a:solidFill>
                <a:latin typeface="Bierstadt" panose="020B0004020202020204" pitchFamily="34" charset="0"/>
              </a:rPr>
              <a:t>You need to consider how to address these points to ensure you reach the best or required outcome</a:t>
            </a:r>
          </a:p>
          <a:p>
            <a:pPr marL="285750" indent="-2857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NZ" sz="1400" dirty="0">
                <a:solidFill>
                  <a:schemeClr val="tx1"/>
                </a:solidFill>
                <a:latin typeface="Bierstadt" panose="020B0004020202020204" pitchFamily="34" charset="0"/>
              </a:rPr>
              <a:t>At times it makes sense to reach out to Board members in advance of meetings to engage in a less formal way – but don’t forget to follow protocol on this!</a:t>
            </a:r>
          </a:p>
        </p:txBody>
      </p:sp>
      <p:pic>
        <p:nvPicPr>
          <p:cNvPr id="14" name="Graphic 13" descr="Rocking Horse with solid fill">
            <a:extLst>
              <a:ext uri="{FF2B5EF4-FFF2-40B4-BE49-F238E27FC236}">
                <a16:creationId xmlns:a16="http://schemas.microsoft.com/office/drawing/2014/main" id="{2342912F-CA69-50D6-53FC-8E9770348AE8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0780299" y="3528264"/>
            <a:ext cx="771568" cy="771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60614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952BF1F8-C928-8F2B-DC9E-F90FA951BF78}"/>
              </a:ext>
            </a:extLst>
          </p:cNvPr>
          <p:cNvSpPr txBox="1">
            <a:spLocks/>
          </p:cNvSpPr>
          <p:nvPr/>
        </p:nvSpPr>
        <p:spPr>
          <a:xfrm>
            <a:off x="558800" y="225403"/>
            <a:ext cx="10795000" cy="1325563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i="0" kern="1200">
                <a:solidFill>
                  <a:schemeClr val="tx1"/>
                </a:solidFill>
                <a:latin typeface="Bierstadt" panose="020B0004020202020204" pitchFamily="34" charset="0"/>
                <a:ea typeface="+mj-ea"/>
                <a:cs typeface="Baghdad" pitchFamily="2" charset="-78"/>
              </a:defRPr>
            </a:lvl1pPr>
          </a:lstStyle>
          <a:p>
            <a:r>
              <a:rPr lang="en-NZ" sz="4000" dirty="0">
                <a:latin typeface="Bierstadt"/>
                <a:cs typeface="Baghdad"/>
              </a:rPr>
              <a:t>Prepare well – getting that paper written</a:t>
            </a:r>
            <a:endParaRPr lang="en-NZ" sz="4000" dirty="0"/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7EC7B4E4-3704-DF5E-0864-6BD402871934}"/>
              </a:ext>
            </a:extLst>
          </p:cNvPr>
          <p:cNvSpPr/>
          <p:nvPr/>
        </p:nvSpPr>
        <p:spPr>
          <a:xfrm>
            <a:off x="635000" y="1346199"/>
            <a:ext cx="6129191" cy="5149325"/>
          </a:xfrm>
          <a:prstGeom prst="roundRect">
            <a:avLst>
              <a:gd name="adj" fmla="val 6938"/>
            </a:avLst>
          </a:prstGeom>
          <a:solidFill>
            <a:srgbClr val="002060"/>
          </a:solidFill>
          <a:ln w="28575">
            <a:noFill/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46800" rIns="72000" bIns="45720" rtlCol="0" anchor="ctr"/>
          <a:lstStyle/>
          <a:p>
            <a:pPr marL="0" lvl="1">
              <a:spcAft>
                <a:spcPts val="300"/>
              </a:spcAft>
              <a:tabLst>
                <a:tab pos="5738813" algn="l"/>
              </a:tabLst>
            </a:pPr>
            <a:r>
              <a:rPr lang="en-NZ" sz="2400" b="1" dirty="0">
                <a:solidFill>
                  <a:schemeClr val="bg1"/>
                </a:solidFill>
                <a:latin typeface="Bierstadt" panose="020B0004020202020204" pitchFamily="34" charset="0"/>
              </a:rPr>
              <a:t>What should your paper contain?</a:t>
            </a:r>
          </a:p>
          <a:p>
            <a:pPr marL="285750" indent="-2857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500" dirty="0">
                <a:solidFill>
                  <a:schemeClr val="bg1"/>
                </a:solidFill>
                <a:latin typeface="Bierstadt" panose="020B0004020202020204" pitchFamily="34" charset="0"/>
              </a:rPr>
              <a:t>What is the message you are trying to get across?                Remember to “tell the story”</a:t>
            </a:r>
          </a:p>
          <a:p>
            <a:pPr marL="285750" indent="-2857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500" dirty="0">
                <a:solidFill>
                  <a:schemeClr val="bg1"/>
                </a:solidFill>
                <a:latin typeface="Bierstadt"/>
              </a:rPr>
              <a:t>What does the Board need to know to make the decision we are asking them to?</a:t>
            </a:r>
          </a:p>
          <a:p>
            <a:pPr marL="285750" indent="-2857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500" dirty="0">
                <a:solidFill>
                  <a:schemeClr val="bg1"/>
                </a:solidFill>
                <a:latin typeface="Bierstadt"/>
              </a:rPr>
              <a:t>What has been presented previously – include a recap to provide context.</a:t>
            </a:r>
            <a:endParaRPr lang="en-US" sz="1500" dirty="0">
              <a:solidFill>
                <a:schemeClr val="bg1"/>
              </a:solidFill>
              <a:latin typeface="Bierstadt" panose="020B0004020202020204" pitchFamily="34" charset="0"/>
            </a:endParaRPr>
          </a:p>
          <a:p>
            <a:pPr marL="285750" indent="-2857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500" dirty="0">
                <a:solidFill>
                  <a:schemeClr val="bg1"/>
                </a:solidFill>
                <a:latin typeface="Bierstadt"/>
              </a:rPr>
              <a:t>The basis for the decision and how it anchors to the </a:t>
            </a:r>
            <a:r>
              <a:rPr lang="en-US" sz="1500" dirty="0" err="1">
                <a:solidFill>
                  <a:schemeClr val="bg1"/>
                </a:solidFill>
                <a:latin typeface="Bierstadt"/>
              </a:rPr>
              <a:t>organisation’s</a:t>
            </a:r>
            <a:r>
              <a:rPr lang="en-US" sz="1500" dirty="0">
                <a:solidFill>
                  <a:schemeClr val="bg1"/>
                </a:solidFill>
                <a:latin typeface="Bierstadt"/>
              </a:rPr>
              <a:t> strategy.</a:t>
            </a:r>
            <a:endParaRPr lang="en-US" sz="1500" dirty="0">
              <a:solidFill>
                <a:schemeClr val="bg1"/>
              </a:solidFill>
              <a:latin typeface="Bierstadt" panose="020B0004020202020204" pitchFamily="34" charset="0"/>
            </a:endParaRPr>
          </a:p>
          <a:p>
            <a:pPr marL="285750" indent="-2857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500" dirty="0">
                <a:solidFill>
                  <a:schemeClr val="bg1"/>
                </a:solidFill>
                <a:latin typeface="Bierstadt"/>
              </a:rPr>
              <a:t>Express the options considered – presenting one option is not optimal – but have a recommendation. You are the SME, so it's expected that you will share your professional opinion.</a:t>
            </a:r>
            <a:endParaRPr lang="en-US" sz="1500" dirty="0">
              <a:solidFill>
                <a:schemeClr val="bg1"/>
              </a:solidFill>
              <a:latin typeface="Bierstadt" panose="020B0004020202020204" pitchFamily="34" charset="0"/>
            </a:endParaRPr>
          </a:p>
          <a:p>
            <a:pPr marL="285750" indent="-2857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500" dirty="0">
                <a:solidFill>
                  <a:schemeClr val="bg1"/>
                </a:solidFill>
                <a:latin typeface="Bierstadt"/>
              </a:rPr>
              <a:t>Ensure options are articulated to demonstrate a balanced view.</a:t>
            </a:r>
            <a:endParaRPr lang="en-US" sz="1500" dirty="0">
              <a:solidFill>
                <a:schemeClr val="bg1"/>
              </a:solidFill>
              <a:latin typeface="Bierstadt" panose="020B0004020202020204" pitchFamily="34" charset="0"/>
            </a:endParaRPr>
          </a:p>
          <a:p>
            <a:pPr marL="285750" indent="-2857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500" dirty="0">
                <a:solidFill>
                  <a:schemeClr val="bg1"/>
                </a:solidFill>
                <a:latin typeface="Bierstadt"/>
              </a:rPr>
              <a:t>Remember to state your view of the right thing to do.</a:t>
            </a:r>
            <a:endParaRPr lang="en-US" sz="1500" dirty="0">
              <a:solidFill>
                <a:schemeClr val="bg1"/>
              </a:solidFill>
              <a:latin typeface="Bierstadt" panose="020B0004020202020204" pitchFamily="34" charset="0"/>
            </a:endParaRPr>
          </a:p>
          <a:p>
            <a:pPr marL="285750" indent="-2857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500" dirty="0">
                <a:solidFill>
                  <a:schemeClr val="bg1"/>
                </a:solidFill>
                <a:latin typeface="Bierstadt"/>
              </a:rPr>
              <a:t>Consider risks and opportunities both the risks of doing/not doing and the opportunities and opportunity cost.</a:t>
            </a:r>
            <a:endParaRPr lang="en-US" sz="1500" dirty="0">
              <a:solidFill>
                <a:schemeClr val="bg1"/>
              </a:solidFill>
              <a:latin typeface="Bierstadt" panose="020B0004020202020204" pitchFamily="34" charset="0"/>
            </a:endParaRPr>
          </a:p>
          <a:p>
            <a:pPr marL="285750" indent="-2857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500" dirty="0">
                <a:solidFill>
                  <a:schemeClr val="bg1"/>
                </a:solidFill>
                <a:latin typeface="Bierstadt"/>
              </a:rPr>
              <a:t>You should be able to do this in no more than 3-4 pages – if not, you need to be clearer and more concise.</a:t>
            </a:r>
            <a:endParaRPr lang="en-US" sz="1500" dirty="0">
              <a:solidFill>
                <a:schemeClr val="bg1"/>
              </a:solidFill>
              <a:latin typeface="Bierstadt" panose="020B0004020202020204" pitchFamily="34" charset="0"/>
            </a:endParaRPr>
          </a:p>
        </p:txBody>
      </p:sp>
      <p:pic>
        <p:nvPicPr>
          <p:cNvPr id="8" name="Graphic 7" descr="Storytelling with solid fill">
            <a:extLst>
              <a:ext uri="{FF2B5EF4-FFF2-40B4-BE49-F238E27FC236}">
                <a16:creationId xmlns:a16="http://schemas.microsoft.com/office/drawing/2014/main" id="{48BF8CE2-6A4B-D06F-39A5-239CC9BE454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97394" y="1715837"/>
            <a:ext cx="574766" cy="574766"/>
          </a:xfrm>
          <a:prstGeom prst="rect">
            <a:avLst/>
          </a:prstGeom>
        </p:spPr>
      </p:pic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99FFFD52-EEFE-ED6E-20C2-4A62835ED18A}"/>
              </a:ext>
            </a:extLst>
          </p:cNvPr>
          <p:cNvSpPr/>
          <p:nvPr/>
        </p:nvSpPr>
        <p:spPr>
          <a:xfrm>
            <a:off x="7095779" y="1346200"/>
            <a:ext cx="4352649" cy="5149541"/>
          </a:xfrm>
          <a:prstGeom prst="roundRect">
            <a:avLst>
              <a:gd name="adj" fmla="val 7239"/>
            </a:avLst>
          </a:prstGeom>
          <a:noFill/>
          <a:ln w="28575">
            <a:solidFill>
              <a:srgbClr val="703FE3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46800" rIns="72000" bIns="45720" rtlCol="0" anchor="ctr"/>
          <a:lstStyle/>
          <a:p>
            <a:pPr marL="0" lvl="1">
              <a:spcAft>
                <a:spcPts val="300"/>
              </a:spcAft>
              <a:tabLst>
                <a:tab pos="5738813" algn="l"/>
              </a:tabLst>
            </a:pPr>
            <a:r>
              <a:rPr lang="en-US" sz="2400" b="1" dirty="0">
                <a:solidFill>
                  <a:schemeClr val="tx1"/>
                </a:solidFill>
                <a:latin typeface="Bierstadt" panose="020B0004020202020204" pitchFamily="34" charset="0"/>
              </a:rPr>
              <a:t>Enhance your papers</a:t>
            </a:r>
          </a:p>
          <a:p>
            <a:pPr marL="285750" indent="-2857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NZ" sz="1500" dirty="0">
                <a:solidFill>
                  <a:schemeClr val="tx1"/>
                </a:solidFill>
                <a:latin typeface="Bierstadt" panose="020B0004020202020204" pitchFamily="34" charset="0"/>
              </a:rPr>
              <a:t>Pick the right format for your paper</a:t>
            </a:r>
          </a:p>
          <a:p>
            <a:pPr marL="285750" indent="-2857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NZ" sz="1500" dirty="0">
                <a:solidFill>
                  <a:schemeClr val="tx1"/>
                </a:solidFill>
                <a:latin typeface="Bierstadt"/>
              </a:rPr>
              <a:t>One size does not fit all – think about how best to get your message across </a:t>
            </a:r>
            <a:endParaRPr lang="en-US" sz="1500" dirty="0">
              <a:solidFill>
                <a:schemeClr val="tx1"/>
              </a:solidFill>
              <a:latin typeface="Bierstadt" panose="020B0004020202020204" pitchFamily="34" charset="0"/>
            </a:endParaRPr>
          </a:p>
          <a:p>
            <a:pPr marL="285750" indent="-2857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NZ" sz="1500" dirty="0">
                <a:solidFill>
                  <a:schemeClr val="tx1"/>
                </a:solidFill>
                <a:latin typeface="Bierstadt" panose="020B0004020202020204" pitchFamily="34" charset="0"/>
              </a:rPr>
              <a:t>Assume your audience is intelligent, yet uninformed on the topic</a:t>
            </a:r>
          </a:p>
          <a:p>
            <a:pPr marL="285750" indent="-2857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NZ" sz="1500" dirty="0">
                <a:solidFill>
                  <a:schemeClr val="tx1"/>
                </a:solidFill>
                <a:latin typeface="Bierstadt" panose="020B0004020202020204" pitchFamily="34" charset="0"/>
              </a:rPr>
              <a:t>Consistency is key – papers must make sense in the wider context, strategy, risk appetite</a:t>
            </a:r>
          </a:p>
          <a:p>
            <a:pPr marL="285750" indent="-2857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NZ" sz="1500" dirty="0">
                <a:solidFill>
                  <a:schemeClr val="tx1"/>
                </a:solidFill>
                <a:latin typeface="Bierstadt" panose="020B0004020202020204" pitchFamily="34" charset="0"/>
              </a:rPr>
              <a:t>Peer review – get someone else to read your paper… even better if they don’t know the content</a:t>
            </a:r>
          </a:p>
          <a:p>
            <a:pPr marL="285750" indent="-2857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NZ" sz="1500" dirty="0">
                <a:solidFill>
                  <a:schemeClr val="tx1"/>
                </a:solidFill>
                <a:latin typeface="Bierstadt" panose="020B0004020202020204" pitchFamily="34" charset="0"/>
              </a:rPr>
              <a:t>Read it out loud</a:t>
            </a:r>
          </a:p>
          <a:p>
            <a:pPr marL="285750" indent="-2857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NZ" sz="1500" dirty="0">
                <a:solidFill>
                  <a:schemeClr val="tx1"/>
                </a:solidFill>
                <a:latin typeface="Bierstadt" panose="020B0004020202020204" pitchFamily="34" charset="0"/>
              </a:rPr>
              <a:t>No abbreviations without definitions</a:t>
            </a:r>
          </a:p>
          <a:p>
            <a:pPr marL="285750" indent="-2857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NZ" sz="1500" dirty="0">
                <a:solidFill>
                  <a:schemeClr val="tx1"/>
                </a:solidFill>
                <a:latin typeface="Bierstadt" panose="020B0004020202020204" pitchFamily="34" charset="0"/>
              </a:rPr>
              <a:t>Formal language, but not flowery</a:t>
            </a:r>
          </a:p>
          <a:p>
            <a:pPr marL="285750" indent="-2857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NZ" sz="1500" dirty="0">
                <a:solidFill>
                  <a:schemeClr val="tx1"/>
                </a:solidFill>
                <a:latin typeface="Bierstadt" panose="020B0004020202020204" pitchFamily="34" charset="0"/>
              </a:rPr>
              <a:t>Beware of who else may see it – regulators, auditors, OIA</a:t>
            </a:r>
          </a:p>
        </p:txBody>
      </p:sp>
      <p:pic>
        <p:nvPicPr>
          <p:cNvPr id="10" name="Graphic 9" descr="Good Inventory with solid fill">
            <a:extLst>
              <a:ext uri="{FF2B5EF4-FFF2-40B4-BE49-F238E27FC236}">
                <a16:creationId xmlns:a16="http://schemas.microsoft.com/office/drawing/2014/main" id="{366D3430-6C78-2BE6-BB1F-4D705F8B0DC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605993" y="1591617"/>
            <a:ext cx="641733" cy="6417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23041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67F206-5DB4-2620-8758-784A517A09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2300" y="212725"/>
            <a:ext cx="10515600" cy="1325563"/>
          </a:xfrm>
        </p:spPr>
        <p:txBody>
          <a:bodyPr/>
          <a:lstStyle/>
          <a:p>
            <a:r>
              <a:rPr lang="en-AU" dirty="0"/>
              <a:t>Show time – Presenting to the board</a:t>
            </a:r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00565A55-E9C5-6862-DADD-EF7E7C226212}"/>
              </a:ext>
            </a:extLst>
          </p:cNvPr>
          <p:cNvSpPr/>
          <p:nvPr/>
        </p:nvSpPr>
        <p:spPr>
          <a:xfrm>
            <a:off x="750570" y="1371600"/>
            <a:ext cx="5561330" cy="3556000"/>
          </a:xfrm>
          <a:prstGeom prst="roundRect">
            <a:avLst>
              <a:gd name="adj" fmla="val 9881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2400" b="1" dirty="0">
                <a:latin typeface="Bierstadt" panose="020B0004020202020204" pitchFamily="34" charset="0"/>
              </a:rPr>
              <a:t>Be prepared</a:t>
            </a:r>
          </a:p>
          <a:p>
            <a:pPr marL="285750" indent="-2857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NZ" sz="1400" dirty="0">
                <a:latin typeface="Bierstadt" panose="020B0004020202020204" pitchFamily="34" charset="0"/>
              </a:rPr>
              <a:t>Your face time with the Board is short – make the                    most of the time allocated and be on point</a:t>
            </a:r>
          </a:p>
          <a:p>
            <a:pPr marL="285750" indent="-2857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NZ" sz="1400" dirty="0">
                <a:latin typeface="Bierstadt" panose="020B0004020202020204" pitchFamily="34" charset="0"/>
              </a:rPr>
              <a:t>Assume that Directors have read your paper</a:t>
            </a:r>
          </a:p>
          <a:p>
            <a:pPr marL="285750" indent="-2857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NZ" sz="1400" dirty="0">
                <a:latin typeface="Bierstadt" panose="020B0004020202020204" pitchFamily="34" charset="0"/>
              </a:rPr>
              <a:t>Highlight the top 2-3 points, taking a maximum of 2-3 minutes</a:t>
            </a:r>
          </a:p>
          <a:p>
            <a:pPr marL="285750" indent="-2857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NZ" sz="1400" dirty="0">
                <a:latin typeface="Bierstadt" panose="020B0004020202020204" pitchFamily="34" charset="0"/>
              </a:rPr>
              <a:t>Highlight any changes, clarifications, etc. – use emotional intelligence to read the room</a:t>
            </a:r>
          </a:p>
          <a:p>
            <a:pPr marL="285750" indent="-2857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NZ" sz="1400" dirty="0">
                <a:latin typeface="Bierstadt" panose="020B0004020202020204" pitchFamily="34" charset="0"/>
              </a:rPr>
              <a:t>Open up for questions:</a:t>
            </a:r>
          </a:p>
          <a:p>
            <a:pPr marL="742950" lvl="1" indent="-285750">
              <a:spcAft>
                <a:spcPts val="300"/>
              </a:spcAft>
              <a:buFont typeface="Courier New" panose="02070309020205020404" pitchFamily="49" charset="0"/>
              <a:buChar char="o"/>
            </a:pPr>
            <a:r>
              <a:rPr lang="en-NZ" sz="1400" dirty="0">
                <a:latin typeface="Bierstadt" panose="020B0004020202020204" pitchFamily="34" charset="0"/>
              </a:rPr>
              <a:t>you </a:t>
            </a:r>
            <a:r>
              <a:rPr lang="en-US" sz="1400" dirty="0">
                <a:latin typeface="Bierstadt" panose="020B0004020202020204" pitchFamily="34" charset="0"/>
              </a:rPr>
              <a:t>should always expect questions due to the diversity of thought, points of view and insights around the Board table</a:t>
            </a:r>
          </a:p>
          <a:p>
            <a:pPr marL="742950" lvl="1" indent="-285750">
              <a:spcAft>
                <a:spcPts val="300"/>
              </a:spcAft>
              <a:buFont typeface="Courier New" panose="02070309020205020404" pitchFamily="49" charset="0"/>
              <a:buChar char="o"/>
            </a:pPr>
            <a:r>
              <a:rPr lang="en-US" sz="1400" dirty="0">
                <a:latin typeface="Bierstadt" panose="020B0004020202020204" pitchFamily="34" charset="0"/>
              </a:rPr>
              <a:t>however, if there are no questions this can be seen as positive!</a:t>
            </a:r>
          </a:p>
          <a:p>
            <a:endParaRPr lang="en-US" sz="2400" b="1" dirty="0">
              <a:latin typeface="Bierstadt" panose="020B0004020202020204" pitchFamily="34" charset="0"/>
            </a:endParaRPr>
          </a:p>
        </p:txBody>
      </p:sp>
      <p:pic>
        <p:nvPicPr>
          <p:cNvPr id="5" name="Graphic 4" descr="Work from home desk with solid fill">
            <a:extLst>
              <a:ext uri="{FF2B5EF4-FFF2-40B4-BE49-F238E27FC236}">
                <a16:creationId xmlns:a16="http://schemas.microsoft.com/office/drawing/2014/main" id="{E2CC9B96-0291-F9F7-5E28-BDA718F9E3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244648" y="1810113"/>
            <a:ext cx="635452" cy="635452"/>
          </a:xfrm>
          <a:prstGeom prst="rect">
            <a:avLst/>
          </a:prstGeom>
        </p:spPr>
      </p:pic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570F07E3-FDF6-9E73-6E3C-DFCE892D486A}"/>
              </a:ext>
            </a:extLst>
          </p:cNvPr>
          <p:cNvSpPr/>
          <p:nvPr/>
        </p:nvSpPr>
        <p:spPr>
          <a:xfrm>
            <a:off x="6440170" y="1371600"/>
            <a:ext cx="5129530" cy="3556000"/>
          </a:xfrm>
          <a:prstGeom prst="roundRect">
            <a:avLst>
              <a:gd name="adj" fmla="val 9881"/>
            </a:avLst>
          </a:prstGeom>
          <a:noFill/>
          <a:ln w="28575">
            <a:solidFill>
              <a:srgbClr val="703FE3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r>
              <a:rPr lang="en-US" sz="2400" b="1" dirty="0">
                <a:solidFill>
                  <a:schemeClr val="tx1"/>
                </a:solidFill>
                <a:latin typeface="Bierstadt" panose="020B0004020202020204" pitchFamily="34" charset="0"/>
              </a:rPr>
              <a:t>Tips and tricks</a:t>
            </a:r>
          </a:p>
          <a:p>
            <a:pPr marL="285750" indent="-2857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NZ" sz="1400" dirty="0">
                <a:solidFill>
                  <a:schemeClr val="tx1"/>
                </a:solidFill>
                <a:latin typeface="Bierstadt"/>
              </a:rPr>
              <a:t>Speak slowly and clearly – there are often quite a few around the average Board table</a:t>
            </a:r>
          </a:p>
          <a:p>
            <a:pPr marL="285750" indent="-2857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NZ" sz="1400" dirty="0">
                <a:solidFill>
                  <a:schemeClr val="tx1"/>
                </a:solidFill>
                <a:latin typeface="Bierstadt"/>
              </a:rPr>
              <a:t>Think of ways to tie your comments to key aspects of the wider context</a:t>
            </a:r>
          </a:p>
          <a:p>
            <a:pPr marL="285750" indent="-2857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NZ" sz="1400" dirty="0">
                <a:solidFill>
                  <a:schemeClr val="tx1"/>
                </a:solidFill>
                <a:latin typeface="Bierstadt"/>
              </a:rPr>
              <a:t>When answering questions:</a:t>
            </a:r>
            <a:endParaRPr lang="en-NZ" dirty="0">
              <a:solidFill>
                <a:schemeClr val="tx1"/>
              </a:solidFill>
              <a:latin typeface="Bierstadt"/>
            </a:endParaRPr>
          </a:p>
          <a:p>
            <a:pPr marL="742950" lvl="1" indent="-285750">
              <a:spcAft>
                <a:spcPts val="300"/>
              </a:spcAft>
              <a:buFont typeface="Courier New" panose="02070309020205020404" pitchFamily="49" charset="0"/>
              <a:buChar char="o"/>
            </a:pPr>
            <a:r>
              <a:rPr lang="en-NZ" sz="1400" dirty="0">
                <a:solidFill>
                  <a:schemeClr val="tx1"/>
                </a:solidFill>
                <a:latin typeface="Bierstadt" panose="020B0004020202020204" pitchFamily="34" charset="0"/>
              </a:rPr>
              <a:t>take a moment to consider your answer before speaking</a:t>
            </a:r>
          </a:p>
          <a:p>
            <a:pPr marL="742950" lvl="1" indent="-285750">
              <a:spcAft>
                <a:spcPts val="300"/>
              </a:spcAft>
              <a:buFont typeface="Courier New" panose="02070309020205020404" pitchFamily="49" charset="0"/>
              <a:buChar char="o"/>
            </a:pPr>
            <a:r>
              <a:rPr lang="en-NZ" sz="1400" dirty="0">
                <a:solidFill>
                  <a:schemeClr val="tx1"/>
                </a:solidFill>
                <a:latin typeface="Bierstadt" panose="020B0004020202020204" pitchFamily="34" charset="0"/>
              </a:rPr>
              <a:t>if you don’t know the answer don’t guess; take it away and revert with facts</a:t>
            </a:r>
          </a:p>
          <a:p>
            <a:pPr marL="742950" lvl="1" indent="-285750">
              <a:spcAft>
                <a:spcPts val="300"/>
              </a:spcAft>
              <a:buFont typeface="Courier New" panose="02070309020205020404" pitchFamily="49" charset="0"/>
              <a:buChar char="o"/>
            </a:pPr>
            <a:r>
              <a:rPr lang="en-NZ" sz="1400" dirty="0">
                <a:solidFill>
                  <a:schemeClr val="tx1"/>
                </a:solidFill>
                <a:latin typeface="Bierstadt" panose="020B0004020202020204" pitchFamily="34" charset="0"/>
              </a:rPr>
              <a:t>don’t over promise and under deliver</a:t>
            </a:r>
            <a:endParaRPr lang="en-NZ" sz="1400" dirty="0">
              <a:solidFill>
                <a:schemeClr val="tx1"/>
              </a:solidFill>
              <a:latin typeface="Bierstadt" panose="020B0004020202020204" pitchFamily="34" charset="0"/>
              <a:ea typeface="+mn-lt"/>
              <a:cs typeface="+mn-lt"/>
            </a:endParaRPr>
          </a:p>
        </p:txBody>
      </p:sp>
      <p:pic>
        <p:nvPicPr>
          <p:cNvPr id="7" name="Graphic 6" descr="Magician Hat with solid fill">
            <a:extLst>
              <a:ext uri="{FF2B5EF4-FFF2-40B4-BE49-F238E27FC236}">
                <a16:creationId xmlns:a16="http://schemas.microsoft.com/office/drawing/2014/main" id="{DC9B9C39-29C9-C351-3227-336B43BEDD4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576244" y="1665750"/>
            <a:ext cx="689689" cy="689689"/>
          </a:xfrm>
          <a:prstGeom prst="rect">
            <a:avLst/>
          </a:prstGeom>
        </p:spPr>
      </p:pic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CA317FC4-CD72-3826-2060-E4EDCFEDFABB}"/>
              </a:ext>
            </a:extLst>
          </p:cNvPr>
          <p:cNvSpPr/>
          <p:nvPr/>
        </p:nvSpPr>
        <p:spPr>
          <a:xfrm>
            <a:off x="770254" y="5060732"/>
            <a:ext cx="10864697" cy="1584544"/>
          </a:xfrm>
          <a:prstGeom prst="roundRect">
            <a:avLst>
              <a:gd name="adj" fmla="val 18748"/>
            </a:avLst>
          </a:prstGeom>
          <a:gradFill>
            <a:gsLst>
              <a:gs pos="0">
                <a:schemeClr val="accent2">
                  <a:lumMod val="60000"/>
                  <a:lumOff val="40000"/>
                </a:schemeClr>
              </a:gs>
              <a:gs pos="100000">
                <a:srgbClr val="002060"/>
              </a:gs>
              <a:gs pos="50000">
                <a:srgbClr val="7030A0"/>
              </a:gs>
            </a:gsLst>
            <a:lin ang="2700000" scaled="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0" lvl="1">
              <a:spcAft>
                <a:spcPts val="300"/>
              </a:spcAft>
              <a:tabLst>
                <a:tab pos="5738813" algn="l"/>
              </a:tabLst>
            </a:pPr>
            <a:r>
              <a:rPr lang="en-US" sz="2400" b="1" dirty="0">
                <a:solidFill>
                  <a:schemeClr val="bg1"/>
                </a:solidFill>
                <a:latin typeface="Bierstadt" panose="020B0004020202020204" pitchFamily="34" charset="0"/>
              </a:rPr>
              <a:t>At the end of your session</a:t>
            </a:r>
          </a:p>
          <a:p>
            <a:pPr marL="342900" lvl="1" indent="-342900">
              <a:spcAft>
                <a:spcPts val="300"/>
              </a:spcAft>
              <a:buFont typeface="Arial" panose="020B0604020202020204" pitchFamily="34" charset="0"/>
              <a:buChar char="•"/>
              <a:tabLst>
                <a:tab pos="5738813" algn="l"/>
              </a:tabLst>
            </a:pPr>
            <a:r>
              <a:rPr lang="en-US" sz="1400" b="1" dirty="0">
                <a:solidFill>
                  <a:schemeClr val="bg1"/>
                </a:solidFill>
                <a:latin typeface="Bierstadt"/>
              </a:rPr>
              <a:t>Confirm resolutions required from the Board</a:t>
            </a:r>
            <a:endParaRPr lang="en-US" sz="1400" b="1" dirty="0">
              <a:solidFill>
                <a:schemeClr val="bg1"/>
              </a:solidFill>
              <a:latin typeface="Bierstadt" panose="020B0004020202020204" pitchFamily="34" charset="0"/>
            </a:endParaRPr>
          </a:p>
          <a:p>
            <a:pPr marL="342900" lvl="1" indent="-342900">
              <a:spcAft>
                <a:spcPts val="300"/>
              </a:spcAft>
              <a:buFont typeface="Arial" panose="020B0604020202020204" pitchFamily="34" charset="0"/>
              <a:buChar char="•"/>
              <a:tabLst>
                <a:tab pos="5738813" algn="l"/>
              </a:tabLst>
            </a:pPr>
            <a:r>
              <a:rPr lang="en-US" sz="1400" b="1" dirty="0">
                <a:solidFill>
                  <a:schemeClr val="bg1"/>
                </a:solidFill>
                <a:latin typeface="Bierstadt"/>
              </a:rPr>
              <a:t>If the Board has amended the recommendations, ensure you have a clear understanding of what exactly they have agreed</a:t>
            </a:r>
          </a:p>
          <a:p>
            <a:pPr marL="342900" lvl="1" indent="-342900">
              <a:spcAft>
                <a:spcPts val="300"/>
              </a:spcAft>
              <a:buFont typeface="Arial" panose="020B0604020202020204" pitchFamily="34" charset="0"/>
              <a:buChar char="•"/>
              <a:tabLst>
                <a:tab pos="5738813" algn="l"/>
              </a:tabLst>
            </a:pPr>
            <a:r>
              <a:rPr lang="en-US" sz="1400" b="1" dirty="0">
                <a:solidFill>
                  <a:schemeClr val="bg1"/>
                </a:solidFill>
                <a:latin typeface="Bierstadt" panose="020B0004020202020204" pitchFamily="34" charset="0"/>
              </a:rPr>
              <a:t>Reiterate any action items noted – remember, you will have to follow up on these so ensure they are practical and necessary</a:t>
            </a:r>
          </a:p>
        </p:txBody>
      </p:sp>
      <p:pic>
        <p:nvPicPr>
          <p:cNvPr id="10" name="Graphic 9" descr="Clipboard Checked with solid fill">
            <a:extLst>
              <a:ext uri="{FF2B5EF4-FFF2-40B4-BE49-F238E27FC236}">
                <a16:creationId xmlns:a16="http://schemas.microsoft.com/office/drawing/2014/main" id="{6FA51435-C315-99FD-807E-21871DF7C05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0479985" y="5195089"/>
            <a:ext cx="657915" cy="657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65656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60000"/>
                <a:lumOff val="40000"/>
              </a:schemeClr>
            </a:gs>
            <a:gs pos="100000">
              <a:srgbClr val="002060"/>
            </a:gs>
            <a:gs pos="50000">
              <a:srgbClr val="7030A0"/>
            </a:gs>
          </a:gsLst>
          <a:lin ang="1984632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91D4F8-F676-4CCC-A9AD-599168F1F1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38547"/>
            <a:ext cx="10515600" cy="1325563"/>
          </a:xfrm>
          <a:noFill/>
        </p:spPr>
        <p:txBody>
          <a:bodyPr>
            <a:normAutofit/>
          </a:bodyPr>
          <a:lstStyle/>
          <a:p>
            <a:r>
              <a:rPr lang="en-NZ" dirty="0">
                <a:solidFill>
                  <a:schemeClr val="bg1"/>
                </a:solidFill>
              </a:rPr>
              <a:t>Parting thoughts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906D077-7B64-8137-9F14-A147E11476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pPr marL="285750" indent="-285750">
              <a:spcAft>
                <a:spcPts val="1500"/>
              </a:spcAft>
              <a:buFont typeface="Arial" panose="020B0604020202020204" pitchFamily="34" charset="0"/>
              <a:buChar char="•"/>
            </a:pPr>
            <a:r>
              <a:rPr lang="en-NZ" sz="2800" dirty="0">
                <a:solidFill>
                  <a:schemeClr val="bg1"/>
                </a:solidFill>
                <a:latin typeface="Bierstadt"/>
              </a:rPr>
              <a:t>We engage with the Board to help move the organisation forward – it’s a partnership so treat it as that</a:t>
            </a:r>
            <a:r>
              <a:rPr lang="en-NZ" dirty="0">
                <a:solidFill>
                  <a:schemeClr val="bg1"/>
                </a:solidFill>
                <a:latin typeface="Bierstadt"/>
              </a:rPr>
              <a:t>.</a:t>
            </a:r>
            <a:endParaRPr lang="en-NZ" sz="2800" dirty="0">
              <a:solidFill>
                <a:schemeClr val="bg1"/>
              </a:solidFill>
            </a:endParaRPr>
          </a:p>
          <a:p>
            <a:pPr marL="285750" indent="-285750">
              <a:spcAft>
                <a:spcPts val="1500"/>
              </a:spcAft>
              <a:buFont typeface="Arial" panose="020B0604020202020204" pitchFamily="34" charset="0"/>
              <a:buChar char="•"/>
            </a:pPr>
            <a:r>
              <a:rPr lang="en-NZ" sz="2800" dirty="0">
                <a:solidFill>
                  <a:schemeClr val="bg1"/>
                </a:solidFill>
                <a:latin typeface="Bierstadt"/>
              </a:rPr>
              <a:t>How you communicate is critical, and planning is key!</a:t>
            </a:r>
          </a:p>
          <a:p>
            <a:pPr marL="285750" indent="-285750">
              <a:spcAft>
                <a:spcPts val="1500"/>
              </a:spcAft>
            </a:pPr>
            <a:r>
              <a:rPr lang="en-NZ" sz="2800" dirty="0">
                <a:solidFill>
                  <a:schemeClr val="bg1"/>
                </a:solidFill>
                <a:latin typeface="Bierstadt"/>
              </a:rPr>
              <a:t>Remember </a:t>
            </a:r>
            <a:r>
              <a:rPr lang="en-NZ" dirty="0">
                <a:solidFill>
                  <a:schemeClr val="bg1"/>
                </a:solidFill>
                <a:latin typeface="Bierstadt"/>
              </a:rPr>
              <a:t>that members of the Board are human</a:t>
            </a:r>
            <a:r>
              <a:rPr lang="en-NZ" sz="2800" dirty="0">
                <a:solidFill>
                  <a:schemeClr val="bg1"/>
                </a:solidFill>
                <a:latin typeface="Bierstadt"/>
              </a:rPr>
              <a:t>, and your paper will sit in the context of a meeting and all the other things going on</a:t>
            </a:r>
            <a:r>
              <a:rPr lang="en-NZ" dirty="0">
                <a:solidFill>
                  <a:schemeClr val="bg1"/>
                </a:solidFill>
                <a:latin typeface="Bierstadt"/>
              </a:rPr>
              <a:t>.</a:t>
            </a:r>
            <a:endParaRPr lang="en-NZ" sz="2800" dirty="0">
              <a:solidFill>
                <a:schemeClr val="bg1"/>
              </a:solidFill>
              <a:latin typeface="Bierstadt"/>
            </a:endParaRPr>
          </a:p>
          <a:p>
            <a:pPr marL="285750" indent="-285750">
              <a:spcAft>
                <a:spcPts val="1500"/>
              </a:spcAft>
            </a:pPr>
            <a:r>
              <a:rPr lang="en-NZ" sz="2800" dirty="0">
                <a:solidFill>
                  <a:schemeClr val="bg1"/>
                </a:solidFill>
                <a:latin typeface="Bierstadt"/>
              </a:rPr>
              <a:t>The process for preparing for Board meetings is more complex and takes longer than we think – plan your timings and stick to deadlines</a:t>
            </a:r>
            <a:r>
              <a:rPr lang="en-NZ" dirty="0">
                <a:solidFill>
                  <a:schemeClr val="bg1"/>
                </a:solidFill>
                <a:latin typeface="Bierstadt"/>
              </a:rPr>
              <a:t>... your leaders and board support team will thank you.</a:t>
            </a:r>
            <a:endParaRPr lang="en-NZ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97581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1203</Words>
  <Application>Microsoft Office PowerPoint</Application>
  <PresentationFormat>Widescreen</PresentationFormat>
  <Paragraphs>103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Charming the Board  Practical tips for smashing your interactions with the Board and earning the envy of your peers</vt:lpstr>
      <vt:lpstr>What I hope you will take from this session</vt:lpstr>
      <vt:lpstr>What are we going to cover</vt:lpstr>
      <vt:lpstr>PowerPoint Presentation</vt:lpstr>
      <vt:lpstr>PowerPoint Presentation</vt:lpstr>
      <vt:lpstr>PowerPoint Presentation</vt:lpstr>
      <vt:lpstr>PowerPoint Presentation</vt:lpstr>
      <vt:lpstr>Show time – Presenting to the board</vt:lpstr>
      <vt:lpstr>Parting thoughts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Charming the Board  Practical tips for smashing your interactions with the Board and earning the envy of your peers</dc:title>
  <dc:creator>Callum Healey</dc:creator>
  <cp:lastModifiedBy>Callum Healey</cp:lastModifiedBy>
  <cp:revision>89</cp:revision>
  <dcterms:created xsi:type="dcterms:W3CDTF">2023-07-17T02:39:30Z</dcterms:created>
  <dcterms:modified xsi:type="dcterms:W3CDTF">2023-07-23T02:22:32Z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87616a20-201f-477c-a90e-4aadab0acf62_Enabled">
    <vt:lpwstr>true</vt:lpwstr>
  </property>
  <property fmtid="{D5CDD505-2E9C-101B-9397-08002B2CF9AE}" pid="3" name="MSIP_Label_87616a20-201f-477c-a90e-4aadab0acf62_SetDate">
    <vt:lpwstr>2023-07-21T02:38:35Z</vt:lpwstr>
  </property>
  <property fmtid="{D5CDD505-2E9C-101B-9397-08002B2CF9AE}" pid="4" name="MSIP_Label_87616a20-201f-477c-a90e-4aadab0acf62_Method">
    <vt:lpwstr>Privileged</vt:lpwstr>
  </property>
  <property fmtid="{D5CDD505-2E9C-101B-9397-08002B2CF9AE}" pid="5" name="MSIP_Label_87616a20-201f-477c-a90e-4aadab0acf62_Name">
    <vt:lpwstr>Unrestricted</vt:lpwstr>
  </property>
  <property fmtid="{D5CDD505-2E9C-101B-9397-08002B2CF9AE}" pid="6" name="MSIP_Label_87616a20-201f-477c-a90e-4aadab0acf62_SiteId">
    <vt:lpwstr>02efbf30-7914-4ed7-9247-1e1c648e0750</vt:lpwstr>
  </property>
  <property fmtid="{D5CDD505-2E9C-101B-9397-08002B2CF9AE}" pid="7" name="MSIP_Label_87616a20-201f-477c-a90e-4aadab0acf62_ActionId">
    <vt:lpwstr>4c82bf24-c011-45c1-afc8-78664eab43f7</vt:lpwstr>
  </property>
  <property fmtid="{D5CDD505-2E9C-101B-9397-08002B2CF9AE}" pid="8" name="MSIP_Label_87616a20-201f-477c-a90e-4aadab0acf62_ContentBits">
    <vt:lpwstr>0</vt:lpwstr>
  </property>
</Properties>
</file>