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873" r:id="rId2"/>
    <p:sldId id="861" r:id="rId3"/>
    <p:sldId id="872" r:id="rId4"/>
    <p:sldId id="874" r:id="rId5"/>
    <p:sldId id="875" r:id="rId6"/>
    <p:sldId id="880" r:id="rId7"/>
    <p:sldId id="881" r:id="rId8"/>
    <p:sldId id="883" r:id="rId9"/>
    <p:sldId id="8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FE3"/>
    <a:srgbClr val="07132C"/>
    <a:srgbClr val="003800"/>
    <a:srgbClr val="385723"/>
    <a:srgbClr val="687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D0388B-E96D-414F-BD13-260E66C8ECDB}" v="162" dt="2023-07-23T02:30:38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03"/>
    <p:restoredTop sz="96327"/>
  </p:normalViewPr>
  <p:slideViewPr>
    <p:cSldViewPr snapToGrid="0">
      <p:cViewPr>
        <p:scale>
          <a:sx n="117" d="100"/>
          <a:sy n="117" d="100"/>
        </p:scale>
        <p:origin x="144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64FD9-D60E-DC4D-A7FA-02B31D451477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F07D8-EF23-B74C-B188-66DE4939EF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28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rgbClr val="002060"/>
            </a:gs>
            <a:gs pos="50000">
              <a:srgbClr val="7030A0"/>
            </a:gs>
          </a:gsLst>
          <a:lin ang="1984632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8E3CA-18D4-52ED-B31D-55D14533A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32994"/>
            <a:ext cx="7315200" cy="3843947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BADEE0-E904-DCB0-248A-4ECE0D49E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941256"/>
            <a:ext cx="9144000" cy="36512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5DEA9-2092-E118-EE2A-1A04071A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62A4F-BC6A-2307-896F-A2EA0DE0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98C7B-D43F-938B-2B97-D19F3FB90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8207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967D3-1FB0-CE99-6295-A077330D7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A9A6D1-AB8B-C712-6FDC-D1C49487E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59EA3-6035-F86A-8B2C-142BC7B08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761C8-513D-E82F-A1AF-F0B46529C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6423A-121F-14A5-4F92-6FCB3D6AD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41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83AC1C-F0D7-7A24-D57C-ED65FF8A1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3C58E7-8822-B6A8-9791-7E976F306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26E7C-115F-5F9A-8D84-8E353F1E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BEB72-2C03-36E9-47F8-AB4B49820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6BA6E-F61B-31EB-364D-93E0B65F1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825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BDB72-D15A-3FF2-84DB-352DBCC30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35792-3F40-6E86-455D-66CD6EE4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80A85-8B87-F4BA-D575-30BBB57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618B2-E482-1DCC-4FCF-097A2B81C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763DC-A9B0-2CC6-5F6E-74F4346C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742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rgbClr val="002060"/>
            </a:gs>
            <a:gs pos="50000">
              <a:srgbClr val="7030A0"/>
            </a:gs>
          </a:gsLst>
          <a:lin ang="1984632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D048B-7128-A4B5-EBF2-9AD9CEBC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0" i="0">
                <a:solidFill>
                  <a:schemeClr val="bg1"/>
                </a:solidFill>
                <a:latin typeface="Bierstadt" panose="020B00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93643-E17E-C954-A18F-B2B634F48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1C2BB-C523-0F5D-C9EB-20555AA27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D8D46-626B-2D37-702B-EABC18F8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55FA0-9A33-5CA2-7519-07A02A65F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56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BFB10-0B61-9077-2C6E-DD097FD88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FA46B-E899-408B-14F2-C69DB09FCF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179EDF-BC19-FFCD-D715-33415F59A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DA39A-06D3-1BB6-687D-CEB47EC61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B0E10-C110-5580-1A65-1CF3C7DC2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347B9-C343-22EC-197F-C06FDF2AC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534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1428F-4AFD-3062-7C12-F63B85781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B2D0B6-A7F3-EEA8-580F-2C1F673E1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09F210-B8BF-2D5B-68BF-0EB5DE753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5A99A8-FC0F-A78C-D9E1-1AE8AE7DF0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F4521C-C153-1A26-17FA-1AFD0344A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E6EF7B-A4A3-43AE-D8A9-52113BE2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C61B39-FB5C-19E4-8D71-EA7C49B7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27F123-F44D-87C5-C1C4-4715EB4CA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001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22699-7EEE-3132-4708-FA4F15CE7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664B20-17CF-D2EF-7603-CB815650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5C1B7-8BAF-4B75-A703-134C9BE31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A8ED6E-D952-98F6-3A05-A8294CE35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8481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699A4E-F9FE-6F64-C0B7-0A6A8508A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E57350-9348-A288-4C7C-75650913B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1AFA9-A626-DF74-11B2-E1B894E0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83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C2B7A-DD90-3D93-6A04-ED77C750E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8F547-F6F7-DAD7-FFCA-5B8B49203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DCD82A-1F01-9E94-96F4-44FA9C43D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7CA2C-5AA2-9711-132E-4F75AC720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B07175-7E7B-C6D0-B072-1EF43D610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55EB9-1EF0-AF76-152C-9EAE67E3E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178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07F61-CE9C-7500-4CF7-5B60869A8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9281E5-15B7-1A59-582E-752ECAA67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F68009-E020-0560-9BA0-F26D52CAA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0B9C1-E60E-B860-05A4-5F03E5208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D05D-8EE1-A544-B0C6-2A2B88B7CBBE}" type="datetimeFigureOut">
              <a:rPr lang="en-AU" smtClean="0"/>
              <a:t>22/07/2023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FDEB0-4D3E-B93E-713C-11B571CA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96C05A-3F84-DD40-18A3-76FE56EA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E8F7-8484-AD49-8DA6-6C021B8B7B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560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D67C8B-98D6-3F6B-05E0-2F8118265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10CD3-9B1C-1D79-1D40-AA83741B8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99B41-8BC9-F175-E85A-D85EF989D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Bierstadt" panose="020B0004020202020204" pitchFamily="34" charset="0"/>
              </a:defRPr>
            </a:lvl1pPr>
          </a:lstStyle>
          <a:p>
            <a:fld id="{4E9AD05D-8EE1-A544-B0C6-2A2B88B7CBBE}" type="datetimeFigureOut">
              <a:rPr lang="en-AU" smtClean="0"/>
              <a:pPr/>
              <a:t>22/07/2023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6117B-DF47-F87D-824E-A7FA736C4F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Bierstadt" panose="020B00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10C34-24A9-561E-1549-66B767F242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Bierstadt" panose="020B0004020202020204" pitchFamily="34" charset="0"/>
              </a:defRPr>
            </a:lvl1pPr>
          </a:lstStyle>
          <a:p>
            <a:fld id="{DA81E8F7-8484-AD49-8DA6-6C021B8B7B45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92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ierstadt" panose="020B0004020202020204" pitchFamily="34" charset="0"/>
          <a:ea typeface="+mj-ea"/>
          <a:cs typeface="Baghdad" pitchFamily="2" charset="-78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A5F6-1AD7-37CF-21CA-AB66AD277E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sz="5400" dirty="0">
                <a:latin typeface="Bierstadt"/>
                <a:cs typeface="Baghdad"/>
              </a:rPr>
              <a:t>3 ways to know if being on a board is right for you</a:t>
            </a:r>
            <a:endParaRPr lang="en-AU" sz="4000" dirty="0">
              <a:latin typeface="Bierstadt"/>
              <a:cs typeface="Baghdad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8DEBAD-267F-78AF-17C5-8558DF5E4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941256"/>
            <a:ext cx="10718800" cy="365125"/>
          </a:xfrm>
        </p:spPr>
        <p:txBody>
          <a:bodyPr>
            <a:normAutofit fontScale="92500" lnSpcReduction="20000"/>
          </a:bodyPr>
          <a:lstStyle/>
          <a:p>
            <a:r>
              <a:rPr lang="en-NZ" sz="2400" dirty="0">
                <a:solidFill>
                  <a:schemeClr val="bg1">
                    <a:lumMod val="85000"/>
                  </a:schemeClr>
                </a:solidFill>
              </a:rPr>
              <a:t>ILANZ Conference July 2023						      Herman Visagie</a:t>
            </a:r>
            <a:endParaRPr lang="en-NZ" dirty="0">
              <a:solidFill>
                <a:schemeClr val="bg1">
                  <a:lumMod val="8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4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D4F8-F676-4CCC-A9AD-599168F1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8547"/>
            <a:ext cx="10515600" cy="1325563"/>
          </a:xfrm>
          <a:noFill/>
        </p:spPr>
        <p:txBody>
          <a:bodyPr>
            <a:normAutofit/>
          </a:bodyPr>
          <a:lstStyle/>
          <a:p>
            <a:r>
              <a:rPr lang="en-N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I hope you will take from this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1C60C-6ABA-7528-83D9-1A88CE848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4559" y="2427584"/>
            <a:ext cx="9791985" cy="66219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Bierstadt"/>
              </a:rPr>
              <a:t>A clearer picture of the reality of ‘board life’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3AF942A-DE40-C349-48AA-A0CCD08BA1DE}"/>
              </a:ext>
            </a:extLst>
          </p:cNvPr>
          <p:cNvSpPr/>
          <p:nvPr/>
        </p:nvSpPr>
        <p:spPr>
          <a:xfrm>
            <a:off x="735456" y="2279613"/>
            <a:ext cx="808283" cy="808283"/>
          </a:xfrm>
          <a:prstGeom prst="ellipse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b="1" dirty="0">
                <a:latin typeface="Bierstadt" panose="020B0004020202020204" pitchFamily="34" charset="0"/>
              </a:rPr>
              <a:t>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C0438C0-ED95-E01F-81B4-FE74AF5669E1}"/>
              </a:ext>
            </a:extLst>
          </p:cNvPr>
          <p:cNvSpPr/>
          <p:nvPr/>
        </p:nvSpPr>
        <p:spPr>
          <a:xfrm>
            <a:off x="735454" y="3491905"/>
            <a:ext cx="808283" cy="808283"/>
          </a:xfrm>
          <a:prstGeom prst="ellipse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b="1" dirty="0">
                <a:latin typeface="Bierstadt" panose="020B0004020202020204" pitchFamily="34" charset="0"/>
              </a:rPr>
              <a:t>2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C38A790-E4AA-A555-A1F1-EC110B0115F7}"/>
              </a:ext>
            </a:extLst>
          </p:cNvPr>
          <p:cNvSpPr/>
          <p:nvPr/>
        </p:nvSpPr>
        <p:spPr>
          <a:xfrm>
            <a:off x="735455" y="4689749"/>
            <a:ext cx="808283" cy="808283"/>
          </a:xfrm>
          <a:prstGeom prst="ellipse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b="1" dirty="0">
                <a:latin typeface="Bierstadt" panose="020B0004020202020204" pitchFamily="34" charset="0"/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C0F543-16B4-5431-0F79-A3CFF7DC9ADE}"/>
              </a:ext>
            </a:extLst>
          </p:cNvPr>
          <p:cNvSpPr txBox="1"/>
          <p:nvPr/>
        </p:nvSpPr>
        <p:spPr>
          <a:xfrm>
            <a:off x="1664558" y="3418994"/>
            <a:ext cx="920550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dirty="0">
                <a:latin typeface="Bierstadt"/>
              </a:rPr>
              <a:t>The information and tools to make an informed decision on whether being on a board is right for you</a:t>
            </a:r>
            <a:endParaRPr lang="en-AU" sz="2800" dirty="0">
              <a:latin typeface="Bierstadt" panose="020B00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1F883D-9D18-AC71-A3E9-65137FEFA0E4}"/>
              </a:ext>
            </a:extLst>
          </p:cNvPr>
          <p:cNvSpPr txBox="1"/>
          <p:nvPr/>
        </p:nvSpPr>
        <p:spPr>
          <a:xfrm>
            <a:off x="1664558" y="4702315"/>
            <a:ext cx="93185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 dirty="0">
                <a:latin typeface="Bierstadt" panose="020B0004020202020204" pitchFamily="34" charset="0"/>
              </a:rPr>
              <a:t>Some practical advice on how you can use your skills and experience to add real value to the </a:t>
            </a:r>
            <a:r>
              <a:rPr lang="en-AU" sz="2800" dirty="0">
                <a:latin typeface="Bierstadt" panose="020B0004020202020204" pitchFamily="34" charset="0"/>
              </a:rPr>
              <a:t>organisations</a:t>
            </a:r>
            <a:r>
              <a:rPr lang="en-US" sz="2800" dirty="0">
                <a:latin typeface="Bierstadt" panose="020B0004020202020204" pitchFamily="34" charset="0"/>
              </a:rPr>
              <a:t> you care about</a:t>
            </a:r>
          </a:p>
        </p:txBody>
      </p:sp>
    </p:spTree>
    <p:extLst>
      <p:ext uri="{BB962C8B-B14F-4D97-AF65-F5344CB8AC3E}">
        <p14:creationId xmlns:p14="http://schemas.microsoft.com/office/powerpoint/2010/main" val="92417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rgbClr val="002060"/>
            </a:gs>
            <a:gs pos="50000">
              <a:srgbClr val="7030A0"/>
            </a:gs>
          </a:gsLst>
          <a:lin ang="1984632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id="{B449A9EA-F687-DCF7-4B7B-FBD54F3D7879}"/>
              </a:ext>
            </a:extLst>
          </p:cNvPr>
          <p:cNvSpPr/>
          <p:nvPr/>
        </p:nvSpPr>
        <p:spPr>
          <a:xfrm>
            <a:off x="9412318" y="1858379"/>
            <a:ext cx="1570620" cy="1570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6C8E4FA-1E11-F9D8-F139-E95240F1EBC8}"/>
              </a:ext>
            </a:extLst>
          </p:cNvPr>
          <p:cNvSpPr/>
          <p:nvPr/>
        </p:nvSpPr>
        <p:spPr>
          <a:xfrm>
            <a:off x="6757023" y="1858380"/>
            <a:ext cx="1570620" cy="1570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A877B95-AD91-245C-1230-2F5330279FFC}"/>
              </a:ext>
            </a:extLst>
          </p:cNvPr>
          <p:cNvSpPr/>
          <p:nvPr/>
        </p:nvSpPr>
        <p:spPr>
          <a:xfrm>
            <a:off x="3983043" y="1858380"/>
            <a:ext cx="1570620" cy="1570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8A11CD7-9EE8-5B46-4503-4F219F04CC54}"/>
              </a:ext>
            </a:extLst>
          </p:cNvPr>
          <p:cNvSpPr/>
          <p:nvPr/>
        </p:nvSpPr>
        <p:spPr>
          <a:xfrm>
            <a:off x="1327748" y="1858380"/>
            <a:ext cx="1570620" cy="1570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3542AF2-9A54-4D69-9334-AF2AA6C309DD}"/>
              </a:ext>
            </a:extLst>
          </p:cNvPr>
          <p:cNvSpPr/>
          <p:nvPr/>
        </p:nvSpPr>
        <p:spPr>
          <a:xfrm>
            <a:off x="823912" y="3456490"/>
            <a:ext cx="2459607" cy="1549225"/>
          </a:xfrm>
          <a:prstGeom prst="roundRect">
            <a:avLst>
              <a:gd name="adj" fmla="val 1333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latin typeface="Bierstadt" panose="020B0004020202020204" pitchFamily="34" charset="0"/>
              </a:rPr>
              <a:t>What being 'on a board' means day to day, including what ‘governance’ really is</a:t>
            </a:r>
            <a:endParaRPr lang="en-NZ" sz="2400" b="1" dirty="0">
              <a:latin typeface="Bierstadt" panose="020B0004020202020204" pitchFamily="34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FF603DC5-665D-75A5-2984-B4D67ED759CE}"/>
              </a:ext>
            </a:extLst>
          </p:cNvPr>
          <p:cNvSpPr/>
          <p:nvPr/>
        </p:nvSpPr>
        <p:spPr>
          <a:xfrm>
            <a:off x="3538550" y="3456490"/>
            <a:ext cx="2459607" cy="1549225"/>
          </a:xfrm>
          <a:prstGeom prst="roundRect">
            <a:avLst>
              <a:gd name="adj" fmla="val 1333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latin typeface="Bierstadt" panose="020B0004020202020204" pitchFamily="34" charset="0"/>
              </a:rPr>
              <a:t>What benefits and skills board roles bring for you</a:t>
            </a:r>
            <a:endParaRPr lang="en-NZ" sz="2400" b="1" dirty="0">
              <a:latin typeface="Bierstadt" panose="020B0004020202020204" pitchFamily="34" charset="0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79212D4F-E0B3-5BC7-837D-67F5F994DCE9}"/>
              </a:ext>
            </a:extLst>
          </p:cNvPr>
          <p:cNvSpPr/>
          <p:nvPr/>
        </p:nvSpPr>
        <p:spPr>
          <a:xfrm>
            <a:off x="6253188" y="3456490"/>
            <a:ext cx="2459607" cy="1549225"/>
          </a:xfrm>
          <a:prstGeom prst="roundRect">
            <a:avLst>
              <a:gd name="adj" fmla="val 1333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latin typeface="Bierstadt" panose="020B0004020202020204" pitchFamily="34" charset="0"/>
              </a:rPr>
              <a:t>The skills and capabilities in-house lawyers bring to boards, and why they are so valuable</a:t>
            </a:r>
            <a:endParaRPr lang="en-NZ" sz="2400" b="1" dirty="0">
              <a:latin typeface="Bierstadt" panose="020B0004020202020204" pitchFamily="34" charset="0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DBD483F9-3DCC-95EC-9D4F-59B9C5BABE56}"/>
              </a:ext>
            </a:extLst>
          </p:cNvPr>
          <p:cNvSpPr/>
          <p:nvPr/>
        </p:nvSpPr>
        <p:spPr>
          <a:xfrm>
            <a:off x="8967826" y="3456490"/>
            <a:ext cx="2459607" cy="1549225"/>
          </a:xfrm>
          <a:prstGeom prst="roundRect">
            <a:avLst>
              <a:gd name="adj" fmla="val 1333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2400" b="1" dirty="0">
                <a:latin typeface="Bierstadt"/>
              </a:rPr>
              <a:t>Practical due diligence before you decide to join a board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91D4F8-F676-4CCC-A9AD-599168F1F1C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6612" y="790658"/>
            <a:ext cx="10428288" cy="495300"/>
          </a:xfrm>
        </p:spPr>
        <p:txBody>
          <a:bodyPr>
            <a:noAutofit/>
          </a:bodyPr>
          <a:lstStyle/>
          <a:p>
            <a:r>
              <a:rPr lang="en-NZ" dirty="0">
                <a:solidFill>
                  <a:schemeClr val="bg1"/>
                </a:solidFill>
              </a:rPr>
              <a:t>What are we going to cover</a:t>
            </a:r>
          </a:p>
        </p:txBody>
      </p:sp>
      <p:pic>
        <p:nvPicPr>
          <p:cNvPr id="13" name="Graphic 12" descr="Lightbulb with solid fill">
            <a:extLst>
              <a:ext uri="{FF2B5EF4-FFF2-40B4-BE49-F238E27FC236}">
                <a16:creationId xmlns:a16="http://schemas.microsoft.com/office/drawing/2014/main" id="{785695CA-0A98-4EBC-9CC2-AC19CB109E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42152" y="2084020"/>
            <a:ext cx="1113968" cy="1113968"/>
          </a:xfrm>
          <a:prstGeom prst="rect">
            <a:avLst/>
          </a:prstGeom>
        </p:spPr>
      </p:pic>
      <p:pic>
        <p:nvPicPr>
          <p:cNvPr id="15" name="Graphic 14" descr="Board Of Directors with solid fill">
            <a:extLst>
              <a:ext uri="{FF2B5EF4-FFF2-40B4-BE49-F238E27FC236}">
                <a16:creationId xmlns:a16="http://schemas.microsoft.com/office/drawing/2014/main" id="{2A2420F2-B42F-4731-B6F6-650D526BB9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80877" y="2079307"/>
            <a:ext cx="1113968" cy="1113968"/>
          </a:xfrm>
          <a:prstGeom prst="rect">
            <a:avLst/>
          </a:prstGeom>
        </p:spPr>
      </p:pic>
      <p:pic>
        <p:nvPicPr>
          <p:cNvPr id="17" name="Graphic 16" descr="Stopwatch with solid fill">
            <a:extLst>
              <a:ext uri="{FF2B5EF4-FFF2-40B4-BE49-F238E27FC236}">
                <a16:creationId xmlns:a16="http://schemas.microsoft.com/office/drawing/2014/main" id="{A0559334-2E75-4740-92F3-000CC350B4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55466" y="2086707"/>
            <a:ext cx="1113967" cy="1113967"/>
          </a:xfrm>
          <a:prstGeom prst="rect">
            <a:avLst/>
          </a:prstGeom>
        </p:spPr>
      </p:pic>
      <p:pic>
        <p:nvPicPr>
          <p:cNvPr id="5" name="Graphic 4" descr="Drama with solid fill">
            <a:extLst>
              <a:ext uri="{FF2B5EF4-FFF2-40B4-BE49-F238E27FC236}">
                <a16:creationId xmlns:a16="http://schemas.microsoft.com/office/drawing/2014/main" id="{F35C5D66-057A-9F7D-3EB4-51AC5D67A32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6985349" y="2086706"/>
            <a:ext cx="1113967" cy="111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747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30F93B4-A655-4766-362A-37DB87A8F732}"/>
              </a:ext>
            </a:extLst>
          </p:cNvPr>
          <p:cNvSpPr txBox="1">
            <a:spLocks/>
          </p:cNvSpPr>
          <p:nvPr/>
        </p:nvSpPr>
        <p:spPr>
          <a:xfrm>
            <a:off x="838200" y="438546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Bierstadt" panose="020B0004020202020204" pitchFamily="34" charset="0"/>
                <a:ea typeface="+mj-ea"/>
                <a:cs typeface="Baghdad" pitchFamily="2" charset="-78"/>
              </a:defRPr>
            </a:lvl1pPr>
          </a:lstStyle>
          <a:p>
            <a:r>
              <a:rPr lang="en-N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is governance? And what is being on a board like?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6F7B7D6-5CB4-BFA2-5FF3-E56CF4349213}"/>
              </a:ext>
            </a:extLst>
          </p:cNvPr>
          <p:cNvSpPr/>
          <p:nvPr/>
        </p:nvSpPr>
        <p:spPr>
          <a:xfrm>
            <a:off x="948785" y="2066080"/>
            <a:ext cx="10294433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800" b="1" dirty="0">
                <a:solidFill>
                  <a:schemeClr val="bg1"/>
                </a:solidFill>
                <a:latin typeface="Bierstadt" panose="020B0004020202020204" pitchFamily="34" charset="0"/>
              </a:rPr>
              <a:t>Governance vs management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185BB48-F948-C9FF-7AA4-02C6B7ADC2E6}"/>
              </a:ext>
            </a:extLst>
          </p:cNvPr>
          <p:cNvSpPr/>
          <p:nvPr/>
        </p:nvSpPr>
        <p:spPr>
          <a:xfrm>
            <a:off x="948785" y="2939766"/>
            <a:ext cx="10294432" cy="634200"/>
          </a:xfrm>
          <a:prstGeom prst="roundRect">
            <a:avLst>
              <a:gd name="adj" fmla="val 38459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800" b="1" dirty="0">
                <a:solidFill>
                  <a:schemeClr val="bg1"/>
                </a:solidFill>
                <a:latin typeface="Bierstadt" panose="020B0004020202020204" pitchFamily="34" charset="0"/>
              </a:rPr>
              <a:t>Strategy vs operations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27BB9E3F-0F84-181D-2EFF-F37B8861D728}"/>
              </a:ext>
            </a:extLst>
          </p:cNvPr>
          <p:cNvSpPr/>
          <p:nvPr/>
        </p:nvSpPr>
        <p:spPr>
          <a:xfrm>
            <a:off x="948785" y="3813452"/>
            <a:ext cx="10294433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800" b="1" dirty="0">
                <a:solidFill>
                  <a:schemeClr val="bg1"/>
                </a:solidFill>
                <a:latin typeface="Bierstadt" panose="020B0004020202020204" pitchFamily="34" charset="0"/>
              </a:rPr>
              <a:t>Governance and working boards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D9BBB54-9221-E67C-CB6E-5A04B5788644}"/>
              </a:ext>
            </a:extLst>
          </p:cNvPr>
          <p:cNvSpPr/>
          <p:nvPr/>
        </p:nvSpPr>
        <p:spPr>
          <a:xfrm>
            <a:off x="948784" y="4687138"/>
            <a:ext cx="10294431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800" b="1" dirty="0">
                <a:solidFill>
                  <a:schemeClr val="bg1"/>
                </a:solidFill>
                <a:latin typeface="Bierstadt" panose="020B0004020202020204" pitchFamily="34" charset="0"/>
              </a:rPr>
              <a:t>Structures – Companies, societies and more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C1272E4-9ECF-B1C1-D7F8-C6EB999424A2}"/>
              </a:ext>
            </a:extLst>
          </p:cNvPr>
          <p:cNvSpPr/>
          <p:nvPr/>
        </p:nvSpPr>
        <p:spPr>
          <a:xfrm>
            <a:off x="948784" y="5560825"/>
            <a:ext cx="10294433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800" b="1" dirty="0">
                <a:latin typeface="Bierstadt" panose="020B0004020202020204" pitchFamily="34" charset="0"/>
              </a:rPr>
              <a:t>Oh the roles you could play - Chairs, treasurers, secretaries</a:t>
            </a:r>
          </a:p>
        </p:txBody>
      </p:sp>
    </p:spTree>
    <p:extLst>
      <p:ext uri="{BB962C8B-B14F-4D97-AF65-F5344CB8AC3E}">
        <p14:creationId xmlns:p14="http://schemas.microsoft.com/office/powerpoint/2010/main" val="120724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336A37D-ED8F-6B47-06D4-C2B7E7B5C246}"/>
              </a:ext>
            </a:extLst>
          </p:cNvPr>
          <p:cNvSpPr txBox="1">
            <a:spLocks/>
          </p:cNvSpPr>
          <p:nvPr/>
        </p:nvSpPr>
        <p:spPr>
          <a:xfrm>
            <a:off x="838200" y="438546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Bierstadt" panose="020B0004020202020204" pitchFamily="34" charset="0"/>
                <a:ea typeface="+mj-ea"/>
                <a:cs typeface="Baghdad" pitchFamily="2" charset="-78"/>
              </a:defRPr>
            </a:lvl1pPr>
          </a:lstStyle>
          <a:p>
            <a:r>
              <a:rPr lang="en-NZ" dirty="0"/>
              <a:t>Benefits of joining a board</a:t>
            </a:r>
            <a:endParaRPr lang="en-N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116C0CD-627B-776E-0E80-3CBDF7A68FBB}"/>
              </a:ext>
            </a:extLst>
          </p:cNvPr>
          <p:cNvSpPr/>
          <p:nvPr/>
        </p:nvSpPr>
        <p:spPr>
          <a:xfrm>
            <a:off x="966470" y="1636115"/>
            <a:ext cx="10304042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800" b="1" dirty="0">
                <a:solidFill>
                  <a:schemeClr val="bg1"/>
                </a:solidFill>
                <a:latin typeface="Bierstadt" panose="020B0004020202020204" pitchFamily="34" charset="0"/>
              </a:rPr>
              <a:t>Personal fulfilment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A2B2C74-9644-6A32-3D97-29467F0FF74E}"/>
              </a:ext>
            </a:extLst>
          </p:cNvPr>
          <p:cNvSpPr/>
          <p:nvPr/>
        </p:nvSpPr>
        <p:spPr>
          <a:xfrm>
            <a:off x="966470" y="2408696"/>
            <a:ext cx="3176037" cy="130009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latin typeface="Bierstadt" panose="020B0004020202020204" pitchFamily="34" charset="0"/>
              </a:rPr>
              <a:t>Give back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999D6A9-A458-14CB-451A-6BFA192BEA13}"/>
              </a:ext>
            </a:extLst>
          </p:cNvPr>
          <p:cNvSpPr/>
          <p:nvPr/>
        </p:nvSpPr>
        <p:spPr>
          <a:xfrm>
            <a:off x="4530472" y="2408696"/>
            <a:ext cx="3176037" cy="130009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latin typeface="Bierstadt"/>
              </a:rPr>
              <a:t>Interesting stretch</a:t>
            </a:r>
            <a:endParaRPr lang="en-US" sz="2000" dirty="0">
              <a:latin typeface="Bierstadt" panose="020B000402020202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8BB34435-099C-42D2-4DF5-910C555140E6}"/>
              </a:ext>
            </a:extLst>
          </p:cNvPr>
          <p:cNvSpPr/>
          <p:nvPr/>
        </p:nvSpPr>
        <p:spPr>
          <a:xfrm>
            <a:off x="8094474" y="2408696"/>
            <a:ext cx="3176037" cy="130009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latin typeface="Bierstadt" panose="020B0004020202020204" pitchFamily="34" charset="0"/>
              </a:rPr>
              <a:t>Learn about a different area or industry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9EC6C22-5E91-B3C9-7818-71FDCD7EDB44}"/>
              </a:ext>
            </a:extLst>
          </p:cNvPr>
          <p:cNvSpPr/>
          <p:nvPr/>
        </p:nvSpPr>
        <p:spPr>
          <a:xfrm>
            <a:off x="966470" y="4391413"/>
            <a:ext cx="10304042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800" b="1" dirty="0">
                <a:solidFill>
                  <a:schemeClr val="bg1"/>
                </a:solidFill>
                <a:latin typeface="Bierstadt" panose="020B0004020202020204" pitchFamily="34" charset="0"/>
              </a:rPr>
              <a:t>Career progression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2A7A985-8C17-686C-DB22-B735845E7DDA}"/>
              </a:ext>
            </a:extLst>
          </p:cNvPr>
          <p:cNvSpPr/>
          <p:nvPr/>
        </p:nvSpPr>
        <p:spPr>
          <a:xfrm>
            <a:off x="966470" y="5163994"/>
            <a:ext cx="3176037" cy="130009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latin typeface="Bierstadt" panose="020B0004020202020204" pitchFamily="34" charset="0"/>
              </a:rPr>
              <a:t>Makes you a better executive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C6019D99-E960-11BC-E554-ECA589173D3F}"/>
              </a:ext>
            </a:extLst>
          </p:cNvPr>
          <p:cNvSpPr/>
          <p:nvPr/>
        </p:nvSpPr>
        <p:spPr>
          <a:xfrm>
            <a:off x="4530472" y="5163994"/>
            <a:ext cx="3176037" cy="130009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latin typeface="Bierstadt" panose="020B0004020202020204" pitchFamily="34" charset="0"/>
              </a:rPr>
              <a:t>Looks good on CV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939E395C-D721-43D3-C4CE-E10FC30191AF}"/>
              </a:ext>
            </a:extLst>
          </p:cNvPr>
          <p:cNvSpPr/>
          <p:nvPr/>
        </p:nvSpPr>
        <p:spPr>
          <a:xfrm>
            <a:off x="8094474" y="5163994"/>
            <a:ext cx="3176037" cy="130009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latin typeface="Bierstadt"/>
              </a:rPr>
              <a:t>Portfolio career</a:t>
            </a:r>
            <a:endParaRPr lang="en-US" sz="2000" dirty="0">
              <a:latin typeface="Bierstadt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8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30F93B4-A655-4766-362A-37DB87A8F732}"/>
              </a:ext>
            </a:extLst>
          </p:cNvPr>
          <p:cNvSpPr txBox="1">
            <a:spLocks/>
          </p:cNvSpPr>
          <p:nvPr/>
        </p:nvSpPr>
        <p:spPr>
          <a:xfrm>
            <a:off x="838200" y="438546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Bierstadt" panose="020B0004020202020204" pitchFamily="34" charset="0"/>
                <a:ea typeface="+mj-ea"/>
                <a:cs typeface="Baghdad" pitchFamily="2" charset="-78"/>
              </a:defRPr>
            </a:lvl1pPr>
          </a:lstStyle>
          <a:p>
            <a:r>
              <a:rPr lang="en-NZ" dirty="0">
                <a:solidFill>
                  <a:schemeClr val="tx1">
                    <a:lumMod val="85000"/>
                    <a:lumOff val="15000"/>
                  </a:schemeClr>
                </a:solidFill>
                <a:latin typeface="Bierstadt"/>
                <a:cs typeface="Baghdad"/>
              </a:rPr>
              <a:t>Why lawyers make great governors</a:t>
            </a:r>
            <a:endParaRPr lang="en-N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6F7B7D6-5CB4-BFA2-5FF3-E56CF4349213}"/>
              </a:ext>
            </a:extLst>
          </p:cNvPr>
          <p:cNvSpPr/>
          <p:nvPr/>
        </p:nvSpPr>
        <p:spPr>
          <a:xfrm>
            <a:off x="948785" y="2066080"/>
            <a:ext cx="10294433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800" b="1" dirty="0">
                <a:solidFill>
                  <a:schemeClr val="bg1"/>
                </a:solidFill>
                <a:latin typeface="Bierstadt" panose="020B0004020202020204" pitchFamily="34" charset="0"/>
              </a:rPr>
              <a:t>Problem solvers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185BB48-F948-C9FF-7AA4-02C6B7ADC2E6}"/>
              </a:ext>
            </a:extLst>
          </p:cNvPr>
          <p:cNvSpPr/>
          <p:nvPr/>
        </p:nvSpPr>
        <p:spPr>
          <a:xfrm>
            <a:off x="948785" y="2939766"/>
            <a:ext cx="10294432" cy="634200"/>
          </a:xfrm>
          <a:prstGeom prst="roundRect">
            <a:avLst>
              <a:gd name="adj" fmla="val 38459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800" b="1" dirty="0">
                <a:solidFill>
                  <a:schemeClr val="bg1"/>
                </a:solidFill>
                <a:latin typeface="Bierstadt" panose="020B0004020202020204" pitchFamily="34" charset="0"/>
              </a:rPr>
              <a:t>Practical thinkers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27BB9E3F-0F84-181D-2EFF-F37B8861D728}"/>
              </a:ext>
            </a:extLst>
          </p:cNvPr>
          <p:cNvSpPr/>
          <p:nvPr/>
        </p:nvSpPr>
        <p:spPr>
          <a:xfrm>
            <a:off x="948785" y="3813452"/>
            <a:ext cx="10294433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800" b="1" dirty="0">
                <a:solidFill>
                  <a:schemeClr val="bg1"/>
                </a:solidFill>
                <a:latin typeface="Bierstadt" panose="020B0004020202020204" pitchFamily="34" charset="0"/>
              </a:rPr>
              <a:t>Good with people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D9BBB54-9221-E67C-CB6E-5A04B5788644}"/>
              </a:ext>
            </a:extLst>
          </p:cNvPr>
          <p:cNvSpPr/>
          <p:nvPr/>
        </p:nvSpPr>
        <p:spPr>
          <a:xfrm>
            <a:off x="948784" y="4687138"/>
            <a:ext cx="10294431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800" b="1" dirty="0">
                <a:solidFill>
                  <a:schemeClr val="bg1"/>
                </a:solidFill>
                <a:latin typeface="Bierstadt" panose="020B0004020202020204" pitchFamily="34" charset="0"/>
              </a:rPr>
              <a:t>Practical skills – contracts, compliance, rules, regulations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C1272E4-9ECF-B1C1-D7F8-C6EB999424A2}"/>
              </a:ext>
            </a:extLst>
          </p:cNvPr>
          <p:cNvSpPr/>
          <p:nvPr/>
        </p:nvSpPr>
        <p:spPr>
          <a:xfrm>
            <a:off x="948784" y="5560825"/>
            <a:ext cx="10294433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800" b="1" dirty="0">
                <a:latin typeface="Bierstadt" panose="020B0004020202020204" pitchFamily="34" charset="0"/>
              </a:rPr>
              <a:t>Legal perspectives</a:t>
            </a:r>
          </a:p>
        </p:txBody>
      </p:sp>
    </p:spTree>
    <p:extLst>
      <p:ext uri="{BB962C8B-B14F-4D97-AF65-F5344CB8AC3E}">
        <p14:creationId xmlns:p14="http://schemas.microsoft.com/office/powerpoint/2010/main" val="348382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336A37D-ED8F-6B47-06D4-C2B7E7B5C246}"/>
              </a:ext>
            </a:extLst>
          </p:cNvPr>
          <p:cNvSpPr txBox="1">
            <a:spLocks/>
          </p:cNvSpPr>
          <p:nvPr/>
        </p:nvSpPr>
        <p:spPr>
          <a:xfrm>
            <a:off x="441589" y="62371"/>
            <a:ext cx="113538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Bierstadt" panose="020B0004020202020204" pitchFamily="34" charset="0"/>
                <a:ea typeface="+mj-ea"/>
                <a:cs typeface="Baghdad" pitchFamily="2" charset="-78"/>
              </a:defRPr>
            </a:lvl1pPr>
          </a:lstStyle>
          <a:p>
            <a:r>
              <a:rPr lang="en-NZ" dirty="0"/>
              <a:t>Doing your research before you join a board</a:t>
            </a:r>
            <a:endParaRPr lang="en-N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116C0CD-627B-776E-0E80-3CBDF7A68FBB}"/>
              </a:ext>
            </a:extLst>
          </p:cNvPr>
          <p:cNvSpPr/>
          <p:nvPr/>
        </p:nvSpPr>
        <p:spPr>
          <a:xfrm>
            <a:off x="441589" y="1140024"/>
            <a:ext cx="11353800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800" b="1" dirty="0">
                <a:solidFill>
                  <a:schemeClr val="bg1"/>
                </a:solidFill>
                <a:latin typeface="Bierstadt" panose="020B0004020202020204" pitchFamily="34" charset="0"/>
              </a:rPr>
              <a:t>1. Know the organisation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A2B2C74-9644-6A32-3D97-29467F0FF74E}"/>
              </a:ext>
            </a:extLst>
          </p:cNvPr>
          <p:cNvSpPr/>
          <p:nvPr/>
        </p:nvSpPr>
        <p:spPr>
          <a:xfrm>
            <a:off x="441590" y="1926070"/>
            <a:ext cx="3618782" cy="858611"/>
          </a:xfrm>
          <a:prstGeom prst="roundRect">
            <a:avLst>
              <a:gd name="adj" fmla="val 50000"/>
            </a:avLst>
          </a:prstGeom>
          <a:noFill/>
          <a:ln>
            <a:solidFill>
              <a:srgbClr val="703FE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solidFill>
                  <a:schemeClr val="tx1"/>
                </a:solidFill>
                <a:latin typeface="Bierstadt" panose="020B0004020202020204" pitchFamily="34" charset="0"/>
              </a:rPr>
              <a:t>Structure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999D6A9-A458-14CB-451A-6BFA192BEA13}"/>
              </a:ext>
            </a:extLst>
          </p:cNvPr>
          <p:cNvSpPr/>
          <p:nvPr/>
        </p:nvSpPr>
        <p:spPr>
          <a:xfrm>
            <a:off x="4309098" y="1926070"/>
            <a:ext cx="3618782" cy="858610"/>
          </a:xfrm>
          <a:prstGeom prst="roundRect">
            <a:avLst>
              <a:gd name="adj" fmla="val 50000"/>
            </a:avLst>
          </a:prstGeom>
          <a:noFill/>
          <a:ln>
            <a:solidFill>
              <a:srgbClr val="703FE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solidFill>
                  <a:schemeClr val="tx1"/>
                </a:solidFill>
                <a:latin typeface="Bierstadt" panose="020B0004020202020204" pitchFamily="34" charset="0"/>
              </a:rPr>
              <a:t>Direction, key priorities, focus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8BB34435-099C-42D2-4DF5-910C555140E6}"/>
              </a:ext>
            </a:extLst>
          </p:cNvPr>
          <p:cNvSpPr/>
          <p:nvPr/>
        </p:nvSpPr>
        <p:spPr>
          <a:xfrm>
            <a:off x="8176607" y="1926072"/>
            <a:ext cx="3618782" cy="858609"/>
          </a:xfrm>
          <a:prstGeom prst="roundRect">
            <a:avLst>
              <a:gd name="adj" fmla="val 50000"/>
            </a:avLst>
          </a:prstGeom>
          <a:noFill/>
          <a:ln>
            <a:solidFill>
              <a:srgbClr val="703FE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solidFill>
                  <a:schemeClr val="tx1"/>
                </a:solidFill>
                <a:latin typeface="Bierstadt" panose="020B0004020202020204" pitchFamily="34" charset="0"/>
              </a:rPr>
              <a:t>Staff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B8A8180-E825-561F-9212-18AB066F5C09}"/>
              </a:ext>
            </a:extLst>
          </p:cNvPr>
          <p:cNvSpPr/>
          <p:nvPr/>
        </p:nvSpPr>
        <p:spPr>
          <a:xfrm>
            <a:off x="441588" y="3024812"/>
            <a:ext cx="11353800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800" b="1" dirty="0">
                <a:solidFill>
                  <a:schemeClr val="bg1"/>
                </a:solidFill>
                <a:latin typeface="Bierstadt" panose="020B0004020202020204" pitchFamily="34" charset="0"/>
              </a:rPr>
              <a:t>2. Know the organisation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B771ECE-390D-5FFB-05FA-EF830D70A169}"/>
              </a:ext>
            </a:extLst>
          </p:cNvPr>
          <p:cNvSpPr/>
          <p:nvPr/>
        </p:nvSpPr>
        <p:spPr>
          <a:xfrm>
            <a:off x="441589" y="3797393"/>
            <a:ext cx="3618783" cy="858611"/>
          </a:xfrm>
          <a:prstGeom prst="roundRect">
            <a:avLst>
              <a:gd name="adj" fmla="val 50000"/>
            </a:avLst>
          </a:prstGeom>
          <a:noFill/>
          <a:ln>
            <a:solidFill>
              <a:srgbClr val="703FE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solidFill>
                  <a:schemeClr val="tx1"/>
                </a:solidFill>
                <a:latin typeface="Bierstadt" panose="020B0004020202020204" pitchFamily="34" charset="0"/>
              </a:rPr>
              <a:t>Who is on the board – Skills, backgrounds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F89F56F-9526-C36F-D6D2-2D83D5E18D58}"/>
              </a:ext>
            </a:extLst>
          </p:cNvPr>
          <p:cNvSpPr/>
          <p:nvPr/>
        </p:nvSpPr>
        <p:spPr>
          <a:xfrm>
            <a:off x="4286609" y="3797392"/>
            <a:ext cx="3618781" cy="858610"/>
          </a:xfrm>
          <a:prstGeom prst="roundRect">
            <a:avLst>
              <a:gd name="adj" fmla="val 50000"/>
            </a:avLst>
          </a:prstGeom>
          <a:noFill/>
          <a:ln>
            <a:solidFill>
              <a:srgbClr val="703FE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solidFill>
                  <a:schemeClr val="tx1"/>
                </a:solidFill>
                <a:latin typeface="Bierstadt" panose="020B0004020202020204" pitchFamily="34" charset="0"/>
              </a:rPr>
              <a:t>Board state – stable, changing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ED1C8E42-16B6-7898-852C-D18E29B22A10}"/>
              </a:ext>
            </a:extLst>
          </p:cNvPr>
          <p:cNvSpPr/>
          <p:nvPr/>
        </p:nvSpPr>
        <p:spPr>
          <a:xfrm>
            <a:off x="8176607" y="3797393"/>
            <a:ext cx="3618781" cy="858609"/>
          </a:xfrm>
          <a:prstGeom prst="roundRect">
            <a:avLst>
              <a:gd name="adj" fmla="val 50000"/>
            </a:avLst>
          </a:prstGeom>
          <a:noFill/>
          <a:ln>
            <a:solidFill>
              <a:srgbClr val="703FE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solidFill>
                  <a:schemeClr val="tx1"/>
                </a:solidFill>
                <a:latin typeface="Bierstadt" panose="020B0004020202020204" pitchFamily="34" charset="0"/>
              </a:rPr>
              <a:t>What kind of support, if any, does the board have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90B82960-2503-22BD-3E75-3CDA6B2BE94A}"/>
              </a:ext>
            </a:extLst>
          </p:cNvPr>
          <p:cNvSpPr/>
          <p:nvPr/>
        </p:nvSpPr>
        <p:spPr>
          <a:xfrm>
            <a:off x="441588" y="4909600"/>
            <a:ext cx="11353800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2800" b="1" dirty="0">
                <a:solidFill>
                  <a:schemeClr val="bg1"/>
                </a:solidFill>
                <a:latin typeface="Bierstadt" panose="020B0004020202020204" pitchFamily="34" charset="0"/>
              </a:rPr>
              <a:t>3. Know the commitment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CCCA7A50-C398-FBCF-919E-4FCB8DF9F6DD}"/>
              </a:ext>
            </a:extLst>
          </p:cNvPr>
          <p:cNvSpPr/>
          <p:nvPr/>
        </p:nvSpPr>
        <p:spPr>
          <a:xfrm>
            <a:off x="441588" y="5682180"/>
            <a:ext cx="3623220" cy="858611"/>
          </a:xfrm>
          <a:prstGeom prst="roundRect">
            <a:avLst>
              <a:gd name="adj" fmla="val 50000"/>
            </a:avLst>
          </a:prstGeom>
          <a:noFill/>
          <a:ln>
            <a:solidFill>
              <a:srgbClr val="703FE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solidFill>
                  <a:schemeClr val="tx1"/>
                </a:solidFill>
                <a:latin typeface="Bierstadt" panose="020B0004020202020204" pitchFamily="34" charset="0"/>
              </a:rPr>
              <a:t>What’s the meeting schedule – what time of day, how often, what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430D17C7-2BA5-7761-925A-0D611AAE8319}"/>
              </a:ext>
            </a:extLst>
          </p:cNvPr>
          <p:cNvSpPr/>
          <p:nvPr/>
        </p:nvSpPr>
        <p:spPr>
          <a:xfrm>
            <a:off x="4303095" y="5682181"/>
            <a:ext cx="3615710" cy="858610"/>
          </a:xfrm>
          <a:prstGeom prst="roundRect">
            <a:avLst>
              <a:gd name="adj" fmla="val 50000"/>
            </a:avLst>
          </a:prstGeom>
          <a:noFill/>
          <a:ln>
            <a:solidFill>
              <a:srgbClr val="703FE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solidFill>
                  <a:schemeClr val="tx1"/>
                </a:solidFill>
                <a:latin typeface="Bierstadt"/>
              </a:rPr>
              <a:t>What are the papers, timings </a:t>
            </a:r>
            <a:r>
              <a:rPr lang="en-US" sz="2000" dirty="0" err="1">
                <a:solidFill>
                  <a:schemeClr val="tx1"/>
                </a:solidFill>
                <a:latin typeface="Bierstadt"/>
              </a:rPr>
              <a:t>etc</a:t>
            </a:r>
            <a:endParaRPr lang="en-US" sz="2000" dirty="0" err="1">
              <a:solidFill>
                <a:schemeClr val="tx1"/>
              </a:solidFill>
              <a:latin typeface="Bierstadt" panose="020B0004020202020204" pitchFamily="34" charset="0"/>
            </a:endParaRPr>
          </a:p>
        </p:txBody>
      </p:sp>
      <p:sp>
        <p:nvSpPr>
          <p:cNvPr id="2" name="Rounded Rectangle 20">
            <a:extLst>
              <a:ext uri="{FF2B5EF4-FFF2-40B4-BE49-F238E27FC236}">
                <a16:creationId xmlns:a16="http://schemas.microsoft.com/office/drawing/2014/main" id="{3D068A34-79B4-F4E5-BC04-AE9ED3195B2A}"/>
              </a:ext>
            </a:extLst>
          </p:cNvPr>
          <p:cNvSpPr/>
          <p:nvPr/>
        </p:nvSpPr>
        <p:spPr>
          <a:xfrm>
            <a:off x="8179677" y="5682181"/>
            <a:ext cx="3615710" cy="858610"/>
          </a:xfrm>
          <a:prstGeom prst="roundRect">
            <a:avLst>
              <a:gd name="adj" fmla="val 50000"/>
            </a:avLst>
          </a:prstGeom>
          <a:noFill/>
          <a:ln>
            <a:solidFill>
              <a:srgbClr val="703FE3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spcAft>
                <a:spcPts val="300"/>
              </a:spcAft>
              <a:tabLst>
                <a:tab pos="5738813" algn="l"/>
              </a:tabLst>
            </a:pPr>
            <a:r>
              <a:rPr lang="en-US" sz="2000" dirty="0">
                <a:solidFill>
                  <a:schemeClr val="tx1"/>
                </a:solidFill>
                <a:latin typeface="Bierstadt"/>
              </a:rPr>
              <a:t>Remuneration and expenses</a:t>
            </a:r>
            <a:endParaRPr lang="en-US" sz="2000" dirty="0">
              <a:solidFill>
                <a:schemeClr val="tx1"/>
              </a:solidFill>
              <a:latin typeface="Bierstadt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289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D8CC2B3-F577-8FDC-9428-7E337312FCB3}"/>
              </a:ext>
            </a:extLst>
          </p:cNvPr>
          <p:cNvSpPr/>
          <p:nvPr/>
        </p:nvSpPr>
        <p:spPr>
          <a:xfrm>
            <a:off x="966470" y="2797629"/>
            <a:ext cx="5043172" cy="387661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400" dirty="0">
                <a:solidFill>
                  <a:schemeClr val="tx1"/>
                </a:solidFill>
                <a:latin typeface="Bierstadt" panose="020B0004020202020204" pitchFamily="34" charset="0"/>
              </a:rPr>
              <a:t>Boards can be a lot of work – calculate the full commitment</a:t>
            </a:r>
          </a:p>
          <a:p>
            <a:pPr marL="5143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400" dirty="0">
                <a:solidFill>
                  <a:schemeClr val="tx1"/>
                </a:solidFill>
                <a:latin typeface="Bierstadt" panose="020B0004020202020204" pitchFamily="34" charset="0"/>
              </a:rPr>
              <a:t>Preparation, extra duties, and ad hoc support</a:t>
            </a:r>
          </a:p>
          <a:p>
            <a:pPr marL="5143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400" dirty="0">
                <a:solidFill>
                  <a:schemeClr val="tx1"/>
                </a:solidFill>
                <a:latin typeface="Bierstadt" panose="020B0004020202020204" pitchFamily="34" charset="0"/>
              </a:rPr>
              <a:t>Mental load</a:t>
            </a:r>
          </a:p>
          <a:p>
            <a:pPr marL="5143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400" dirty="0">
                <a:solidFill>
                  <a:schemeClr val="tx1"/>
                </a:solidFill>
                <a:latin typeface="Bierstadt" panose="020B0004020202020204" pitchFamily="34" charset="0"/>
              </a:rPr>
              <a:t>Length of commitment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30F93B4-A655-4766-362A-37DB87A8F732}"/>
              </a:ext>
            </a:extLst>
          </p:cNvPr>
          <p:cNvSpPr txBox="1">
            <a:spLocks/>
          </p:cNvSpPr>
          <p:nvPr/>
        </p:nvSpPr>
        <p:spPr>
          <a:xfrm>
            <a:off x="838200" y="438546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Bierstadt" panose="020B0004020202020204" pitchFamily="34" charset="0"/>
                <a:ea typeface="+mj-ea"/>
                <a:cs typeface="Baghdad" pitchFamily="2" charset="-78"/>
              </a:defRPr>
            </a:lvl1pPr>
          </a:lstStyle>
          <a:p>
            <a:r>
              <a:rPr lang="en-US" sz="4400" dirty="0"/>
              <a:t>Doing your research before you join a board – tips from the wise</a:t>
            </a:r>
            <a:endParaRPr lang="en-N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6F7B7D6-5CB4-BFA2-5FF3-E56CF4349213}"/>
              </a:ext>
            </a:extLst>
          </p:cNvPr>
          <p:cNvSpPr/>
          <p:nvPr/>
        </p:nvSpPr>
        <p:spPr>
          <a:xfrm>
            <a:off x="966470" y="2070101"/>
            <a:ext cx="4914900" cy="634200"/>
          </a:xfrm>
          <a:prstGeom prst="roundRect">
            <a:avLst>
              <a:gd name="adj" fmla="val 427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3200" b="1" dirty="0">
                <a:solidFill>
                  <a:schemeClr val="bg1"/>
                </a:solidFill>
                <a:latin typeface="Bierstadt" panose="020B0004020202020204" pitchFamily="34" charset="0"/>
              </a:rPr>
              <a:t>Know the true ask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185BB48-F948-C9FF-7AA4-02C6B7ADC2E6}"/>
              </a:ext>
            </a:extLst>
          </p:cNvPr>
          <p:cNvSpPr/>
          <p:nvPr/>
        </p:nvSpPr>
        <p:spPr>
          <a:xfrm>
            <a:off x="6430012" y="2070101"/>
            <a:ext cx="4914900" cy="634200"/>
          </a:xfrm>
          <a:prstGeom prst="roundRect">
            <a:avLst>
              <a:gd name="adj" fmla="val 38459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002060"/>
              </a:gs>
              <a:gs pos="50000">
                <a:srgbClr val="7030A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  <a:tabLst>
                <a:tab pos="5738813" algn="l"/>
              </a:tabLst>
            </a:pPr>
            <a:r>
              <a:rPr lang="en-US" sz="3200" b="1" dirty="0">
                <a:solidFill>
                  <a:schemeClr val="bg1"/>
                </a:solidFill>
                <a:latin typeface="Bierstadt" panose="020B0004020202020204" pitchFamily="34" charset="0"/>
              </a:rPr>
              <a:t>Fishhooks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21D93FF-EE59-C601-6F10-FAF673521934}"/>
              </a:ext>
            </a:extLst>
          </p:cNvPr>
          <p:cNvSpPr/>
          <p:nvPr/>
        </p:nvSpPr>
        <p:spPr>
          <a:xfrm>
            <a:off x="6301740" y="2808515"/>
            <a:ext cx="5043172" cy="387661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6858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400" dirty="0">
                <a:solidFill>
                  <a:schemeClr val="tx1"/>
                </a:solidFill>
                <a:latin typeface="Bierstadt"/>
              </a:rPr>
              <a:t>Conflicts, secondary employment limits, and reputational considerations</a:t>
            </a:r>
          </a:p>
          <a:p>
            <a:pPr marL="6858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400" dirty="0">
                <a:solidFill>
                  <a:schemeClr val="tx1"/>
                </a:solidFill>
                <a:latin typeface="Bierstadt"/>
              </a:rPr>
              <a:t>Board capability, capacity, and organisational support for the Board</a:t>
            </a:r>
            <a:endParaRPr lang="en-NZ" sz="2400" dirty="0">
              <a:solidFill>
                <a:schemeClr val="tx1"/>
              </a:solidFill>
              <a:latin typeface="Bierstadt" panose="020B0004020202020204" pitchFamily="34" charset="0"/>
            </a:endParaRPr>
          </a:p>
          <a:p>
            <a:pPr marL="6858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400" dirty="0">
                <a:solidFill>
                  <a:schemeClr val="tx1"/>
                </a:solidFill>
                <a:latin typeface="Bierstadt"/>
              </a:rPr>
              <a:t>Organisational maturity and governance maturity</a:t>
            </a:r>
            <a:endParaRPr lang="en-NZ" sz="2400" dirty="0">
              <a:solidFill>
                <a:schemeClr val="tx1"/>
              </a:solidFill>
              <a:latin typeface="Bierstadt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730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rgbClr val="002060"/>
            </a:gs>
            <a:gs pos="50000">
              <a:srgbClr val="7030A0"/>
            </a:gs>
          </a:gsLst>
          <a:lin ang="1984632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D4F8-F676-4CCC-A9AD-599168F1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8547"/>
            <a:ext cx="10515600" cy="1325563"/>
          </a:xfrm>
          <a:noFill/>
        </p:spPr>
        <p:txBody>
          <a:bodyPr>
            <a:normAutofit/>
          </a:bodyPr>
          <a:lstStyle/>
          <a:p>
            <a:r>
              <a:rPr lang="en-NZ" dirty="0">
                <a:solidFill>
                  <a:schemeClr val="bg1"/>
                </a:solidFill>
              </a:rPr>
              <a:t>Parting thoughts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06D077-7B64-8137-9F14-A147E1147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114"/>
            <a:ext cx="10515600" cy="49856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chemeClr val="bg1"/>
                </a:solidFill>
                <a:latin typeface="Bierstadt"/>
              </a:rPr>
              <a:t>Board work is great – as long as you find something that works for you</a:t>
            </a:r>
          </a:p>
          <a:p>
            <a:pPr marL="285750" indent="-285750">
              <a:spcAft>
                <a:spcPts val="1500"/>
              </a:spcAft>
            </a:pPr>
            <a:r>
              <a:rPr lang="en-NZ" sz="2800" dirty="0">
                <a:solidFill>
                  <a:schemeClr val="bg1"/>
                </a:solidFill>
                <a:latin typeface="Bierstadt"/>
              </a:rPr>
              <a:t>It's not always easy to get a good governance role – </a:t>
            </a:r>
            <a:r>
              <a:rPr lang="en-NZ" dirty="0">
                <a:solidFill>
                  <a:schemeClr val="bg1"/>
                </a:solidFill>
                <a:latin typeface="Bierstadt"/>
              </a:rPr>
              <a:t>if </a:t>
            </a:r>
            <a:r>
              <a:rPr lang="en-NZ" sz="2800" dirty="0">
                <a:solidFill>
                  <a:schemeClr val="bg1"/>
                </a:solidFill>
                <a:latin typeface="Bierstadt"/>
              </a:rPr>
              <a:t>you want it be prepared to work for it</a:t>
            </a:r>
            <a:r>
              <a:rPr lang="en-NZ" dirty="0">
                <a:solidFill>
                  <a:schemeClr val="bg1"/>
                </a:solidFill>
                <a:latin typeface="Bierstadt"/>
              </a:rPr>
              <a:t> </a:t>
            </a:r>
            <a:endParaRPr lang="en-NZ" sz="2800" dirty="0">
              <a:solidFill>
                <a:schemeClr val="bg1"/>
              </a:solidFill>
            </a:endParaRPr>
          </a:p>
          <a:p>
            <a:pPr marL="285750" indent="-28575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chemeClr val="bg1"/>
                </a:solidFill>
              </a:rPr>
              <a:t>It can be a lonely experience in the wrong cases</a:t>
            </a:r>
          </a:p>
          <a:p>
            <a:pPr marL="285750" indent="-28575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Your professional obligations – know your limits as a lawyer</a:t>
            </a:r>
          </a:p>
          <a:p>
            <a:pPr marL="285750" indent="-28575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ierstadt"/>
              </a:rPr>
              <a:t>Make sure it fits in your life. Mid-career can have a great many demands, and boards can steal not only time but headspace. Make sure it is a tradeoff you are willing and able to make.</a:t>
            </a:r>
          </a:p>
        </p:txBody>
      </p:sp>
    </p:spTree>
    <p:extLst>
      <p:ext uri="{BB962C8B-B14F-4D97-AF65-F5344CB8AC3E}">
        <p14:creationId xmlns:p14="http://schemas.microsoft.com/office/powerpoint/2010/main" val="2429758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481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3 ways to know if being on a board is right for you</vt:lpstr>
      <vt:lpstr>What I hope you will take from this session</vt:lpstr>
      <vt:lpstr>What are we going to cover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Parting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Charming the Board  Practical tips for smashing your interactions with the Board and earning the envy of your peers</dc:title>
  <dc:creator>Callum Healey</dc:creator>
  <cp:lastModifiedBy>Callum Healey</cp:lastModifiedBy>
  <cp:revision>50</cp:revision>
  <dcterms:created xsi:type="dcterms:W3CDTF">2023-07-17T02:39:30Z</dcterms:created>
  <dcterms:modified xsi:type="dcterms:W3CDTF">2023-07-23T02:31:09Z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7616a20-201f-477c-a90e-4aadab0acf62_Enabled">
    <vt:lpwstr>true</vt:lpwstr>
  </property>
  <property fmtid="{D5CDD505-2E9C-101B-9397-08002B2CF9AE}" pid="3" name="MSIP_Label_87616a20-201f-477c-a90e-4aadab0acf62_SetDate">
    <vt:lpwstr>2023-07-21T02:38:35Z</vt:lpwstr>
  </property>
  <property fmtid="{D5CDD505-2E9C-101B-9397-08002B2CF9AE}" pid="4" name="MSIP_Label_87616a20-201f-477c-a90e-4aadab0acf62_Method">
    <vt:lpwstr>Privileged</vt:lpwstr>
  </property>
  <property fmtid="{D5CDD505-2E9C-101B-9397-08002B2CF9AE}" pid="5" name="MSIP_Label_87616a20-201f-477c-a90e-4aadab0acf62_Name">
    <vt:lpwstr>Unrestricted</vt:lpwstr>
  </property>
  <property fmtid="{D5CDD505-2E9C-101B-9397-08002B2CF9AE}" pid="6" name="MSIP_Label_87616a20-201f-477c-a90e-4aadab0acf62_SiteId">
    <vt:lpwstr>02efbf30-7914-4ed7-9247-1e1c648e0750</vt:lpwstr>
  </property>
  <property fmtid="{D5CDD505-2E9C-101B-9397-08002B2CF9AE}" pid="7" name="MSIP_Label_87616a20-201f-477c-a90e-4aadab0acf62_ActionId">
    <vt:lpwstr>4c82bf24-c011-45c1-afc8-78664eab43f7</vt:lpwstr>
  </property>
  <property fmtid="{D5CDD505-2E9C-101B-9397-08002B2CF9AE}" pid="8" name="MSIP_Label_87616a20-201f-477c-a90e-4aadab0acf62_ContentBits">
    <vt:lpwstr>0</vt:lpwstr>
  </property>
</Properties>
</file>